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0" autoAdjust="0"/>
    <p:restoredTop sz="94660"/>
  </p:normalViewPr>
  <p:slideViewPr>
    <p:cSldViewPr snapToGrid="0">
      <p:cViewPr varScale="1">
        <p:scale>
          <a:sx n="71" d="100"/>
          <a:sy n="71" d="100"/>
        </p:scale>
        <p:origin x="11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6/8/2024</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927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6/8/2024</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03962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6/8/2024</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285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6/8/2024</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851108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6/8/2024</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63727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6/8/2024</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531224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6/8/2024</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268060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6/8/2024</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02116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6/8/2024</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39524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6/8/2024</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977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6/8/2024</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10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6/8/2024</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7350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26F98-F213-4034-8836-88A71501D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erry blossoms">
            <a:extLst>
              <a:ext uri="{FF2B5EF4-FFF2-40B4-BE49-F238E27FC236}">
                <a16:creationId xmlns:a16="http://schemas.microsoft.com/office/drawing/2014/main" id="{7E5FFD6B-8A8F-36C1-87A3-C853DCA04C33}"/>
              </a:ext>
            </a:extLst>
          </p:cNvPr>
          <p:cNvPicPr>
            <a:picLocks noChangeAspect="1"/>
          </p:cNvPicPr>
          <p:nvPr/>
        </p:nvPicPr>
        <p:blipFill rotWithShape="1">
          <a:blip r:embed="rId2">
            <a:alphaModFix amt="60000"/>
          </a:blip>
          <a:srcRect t="6755" b="8975"/>
          <a:stretch/>
        </p:blipFill>
        <p:spPr>
          <a:xfrm>
            <a:off x="20" y="1"/>
            <a:ext cx="12191980" cy="6857999"/>
          </a:xfrm>
          <a:prstGeom prst="rect">
            <a:avLst/>
          </a:prstGeom>
        </p:spPr>
      </p:pic>
      <p:sp useBgFill="1">
        <p:nvSpPr>
          <p:cNvPr id="11" name="Freeform: Shape 10">
            <a:extLst>
              <a:ext uri="{FF2B5EF4-FFF2-40B4-BE49-F238E27FC236}">
                <a16:creationId xmlns:a16="http://schemas.microsoft.com/office/drawing/2014/main" id="{6B3DAACF-D844-4480-94BE-2DE00ABEE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75199" y="726177"/>
            <a:ext cx="5241603" cy="5343721"/>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5805" h="5429563">
                <a:moveTo>
                  <a:pt x="5325805" y="2714782"/>
                </a:moveTo>
                <a:cubicBezTo>
                  <a:pt x="5325805" y="4214114"/>
                  <a:pt x="4110356" y="5429563"/>
                  <a:pt x="2611024" y="5429563"/>
                </a:cubicBezTo>
                <a:lnTo>
                  <a:pt x="1942188" y="5429563"/>
                </a:lnTo>
                <a:lnTo>
                  <a:pt x="668836" y="5429563"/>
                </a:lnTo>
                <a:lnTo>
                  <a:pt x="0" y="5429563"/>
                </a:lnTo>
                <a:lnTo>
                  <a:pt x="0" y="0"/>
                </a:lnTo>
                <a:lnTo>
                  <a:pt x="668836" y="0"/>
                </a:lnTo>
                <a:lnTo>
                  <a:pt x="1942188" y="0"/>
                </a:lnTo>
                <a:lnTo>
                  <a:pt x="2611024" y="0"/>
                </a:lnTo>
                <a:cubicBezTo>
                  <a:pt x="4110356" y="0"/>
                  <a:pt x="5325805" y="1215450"/>
                  <a:pt x="5325805" y="2714782"/>
                </a:cubicBez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D2C817-4B39-E50A-BB5C-2E00FBEB12F0}"/>
              </a:ext>
            </a:extLst>
          </p:cNvPr>
          <p:cNvSpPr>
            <a:spLocks noGrp="1"/>
          </p:cNvSpPr>
          <p:nvPr>
            <p:ph type="ctrTitle"/>
          </p:nvPr>
        </p:nvSpPr>
        <p:spPr>
          <a:xfrm>
            <a:off x="1255059" y="1914099"/>
            <a:ext cx="9144000" cy="2628525"/>
          </a:xfrm>
        </p:spPr>
        <p:txBody>
          <a:bodyPr>
            <a:normAutofit fontScale="90000"/>
          </a:bodyPr>
          <a:lstStyle/>
          <a:p>
            <a:pPr marL="444500" marR="25400" algn="ctr">
              <a:lnSpc>
                <a:spcPct val="150000"/>
              </a:lnSpc>
              <a:spcBef>
                <a:spcPts val="1200"/>
              </a:spcBef>
              <a:spcAft>
                <a:spcPts val="300"/>
              </a:spcAft>
            </a:pPr>
            <a:r>
              <a:rPr lang="en-US" sz="3600" b="1" dirty="0">
                <a:effectLst/>
                <a:latin typeface="Tahoma" panose="020B0604030504040204" pitchFamily="34" charset="0"/>
                <a:ea typeface="Tahoma" panose="020B0604030504040204" pitchFamily="34" charset="0"/>
                <a:cs typeface="Tahoma" panose="020B0604030504040204" pitchFamily="34" charset="0"/>
              </a:rPr>
              <a:t>Exploratory Data </a:t>
            </a:r>
            <a:br>
              <a:rPr lang="en-US" sz="3600" b="1" dirty="0">
                <a:effectLst/>
                <a:latin typeface="Tahoma" panose="020B0604030504040204" pitchFamily="34" charset="0"/>
                <a:ea typeface="Tahoma" panose="020B0604030504040204" pitchFamily="34" charset="0"/>
                <a:cs typeface="Tahoma" panose="020B0604030504040204" pitchFamily="34" charset="0"/>
              </a:rPr>
            </a:br>
            <a:r>
              <a:rPr lang="en-US" sz="3600" b="1" dirty="0">
                <a:effectLst/>
                <a:latin typeface="Tahoma" panose="020B0604030504040204" pitchFamily="34" charset="0"/>
                <a:ea typeface="Tahoma" panose="020B0604030504040204" pitchFamily="34" charset="0"/>
                <a:cs typeface="Tahoma" panose="020B0604030504040204" pitchFamily="34" charset="0"/>
              </a:rPr>
              <a:t>Analysis </a:t>
            </a:r>
            <a:br>
              <a:rPr lang="en-US" sz="3600" b="1" dirty="0">
                <a:effectLst/>
                <a:latin typeface="Tahoma" panose="020B0604030504040204" pitchFamily="34" charset="0"/>
                <a:ea typeface="Tahoma" panose="020B0604030504040204" pitchFamily="34" charset="0"/>
                <a:cs typeface="Tahoma" panose="020B0604030504040204" pitchFamily="34" charset="0"/>
              </a:rPr>
            </a:br>
            <a:r>
              <a:rPr lang="en-US" sz="3600" b="1" dirty="0">
                <a:effectLst/>
                <a:latin typeface="Tahoma" panose="020B0604030504040204" pitchFamily="34" charset="0"/>
                <a:ea typeface="Tahoma" panose="020B0604030504040204" pitchFamily="34" charset="0"/>
                <a:cs typeface="Tahoma" panose="020B0604030504040204" pitchFamily="34" charset="0"/>
              </a:rPr>
              <a:t>(EDA) for Real Estate </a:t>
            </a:r>
            <a:br>
              <a:rPr lang="en-US" sz="3600" b="1" dirty="0">
                <a:effectLst/>
                <a:latin typeface="Tahoma" panose="020B0604030504040204" pitchFamily="34" charset="0"/>
                <a:ea typeface="Tahoma" panose="020B0604030504040204" pitchFamily="34" charset="0"/>
                <a:cs typeface="Tahoma" panose="020B0604030504040204" pitchFamily="34" charset="0"/>
              </a:rPr>
            </a:br>
            <a:r>
              <a:rPr lang="en-US" sz="3600" b="1" dirty="0">
                <a:effectLst/>
                <a:latin typeface="Tahoma" panose="020B0604030504040204" pitchFamily="34" charset="0"/>
                <a:ea typeface="Tahoma" panose="020B0604030504040204" pitchFamily="34" charset="0"/>
                <a:cs typeface="Tahoma" panose="020B0604030504040204" pitchFamily="34" charset="0"/>
              </a:rPr>
              <a:t>Pricing:</a:t>
            </a:r>
          </a:p>
        </p:txBody>
      </p:sp>
      <p:sp>
        <p:nvSpPr>
          <p:cNvPr id="3" name="Subtitle 2">
            <a:extLst>
              <a:ext uri="{FF2B5EF4-FFF2-40B4-BE49-F238E27FC236}">
                <a16:creationId xmlns:a16="http://schemas.microsoft.com/office/drawing/2014/main" id="{AA9EA9A5-3ACE-8F4A-C657-DB5C95900249}"/>
              </a:ext>
            </a:extLst>
          </p:cNvPr>
          <p:cNvSpPr>
            <a:spLocks noGrp="1"/>
          </p:cNvSpPr>
          <p:nvPr>
            <p:ph type="subTitle" idx="1"/>
          </p:nvPr>
        </p:nvSpPr>
        <p:spPr>
          <a:xfrm>
            <a:off x="4068856" y="4628271"/>
            <a:ext cx="4054288" cy="1069144"/>
          </a:xfrm>
        </p:spPr>
        <p:txBody>
          <a:bodyPr>
            <a:normAutofit/>
          </a:bodyPr>
          <a:lstStyle/>
          <a:p>
            <a:pPr algn="ctr"/>
            <a:r>
              <a:rPr lang="en-US" sz="2000" dirty="0">
                <a:effectLst/>
                <a:latin typeface="Tahoma" panose="020B0604030504040204" pitchFamily="34" charset="0"/>
                <a:ea typeface="Tahoma" panose="020B0604030504040204" pitchFamily="34" charset="0"/>
                <a:cs typeface="Tahoma" panose="020B0604030504040204" pitchFamily="34" charset="0"/>
              </a:rPr>
              <a:t>Unveiling the Dynamics of House Valuation in a Dynamic Market</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67809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8FCB-7339-02F5-547A-FCFCD7A10F33}"/>
              </a:ext>
            </a:extLst>
          </p:cNvPr>
          <p:cNvSpPr>
            <a:spLocks noGrp="1"/>
          </p:cNvSpPr>
          <p:nvPr>
            <p:ph type="title"/>
          </p:nvPr>
        </p:nvSpPr>
        <p:spPr>
          <a:xfrm>
            <a:off x="709109" y="368712"/>
            <a:ext cx="10515600" cy="626036"/>
          </a:xfrm>
        </p:spPr>
        <p:txBody>
          <a:bodyPr>
            <a:norm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Add new features in data frame</a:t>
            </a:r>
          </a:p>
        </p:txBody>
      </p:sp>
      <p:sp>
        <p:nvSpPr>
          <p:cNvPr id="3" name="Content Placeholder 2">
            <a:extLst>
              <a:ext uri="{FF2B5EF4-FFF2-40B4-BE49-F238E27FC236}">
                <a16:creationId xmlns:a16="http://schemas.microsoft.com/office/drawing/2014/main" id="{838F4EAB-F924-371A-7189-86941D650977}"/>
              </a:ext>
            </a:extLst>
          </p:cNvPr>
          <p:cNvSpPr>
            <a:spLocks noGrp="1"/>
          </p:cNvSpPr>
          <p:nvPr>
            <p:ph idx="1"/>
          </p:nvPr>
        </p:nvSpPr>
        <p:spPr>
          <a:xfrm>
            <a:off x="558501" y="1371600"/>
            <a:ext cx="10515600" cy="1586754"/>
          </a:xfrm>
        </p:spPr>
        <p:txBody>
          <a:bodyPr/>
          <a:lstStyle/>
          <a:p>
            <a:r>
              <a:rPr lang="en-US" b="1" dirty="0" err="1">
                <a:effectLst/>
                <a:latin typeface="Courier New" panose="02070309020205020404" pitchFamily="49" charset="0"/>
              </a:rPr>
              <a:t>PropertyAge</a:t>
            </a:r>
            <a:endParaRPr lang="en-US" b="1" dirty="0">
              <a:effectLst/>
              <a:latin typeface="Courier New" panose="02070309020205020404" pitchFamily="49" charset="0"/>
            </a:endParaRPr>
          </a:p>
          <a:p>
            <a:r>
              <a:rPr lang="en-US" b="1" dirty="0" err="1">
                <a:effectLst/>
                <a:latin typeface="Courier New" panose="02070309020205020404" pitchFamily="49" charset="0"/>
              </a:rPr>
              <a:t>TotalSquareFeet</a:t>
            </a:r>
            <a:endParaRPr lang="en-US" b="1" dirty="0">
              <a:effectLst/>
              <a:latin typeface="Courier New" panose="02070309020205020404" pitchFamily="49" charset="0"/>
            </a:endParaRPr>
          </a:p>
          <a:p>
            <a:r>
              <a:rPr lang="en-US" b="1" dirty="0" err="1">
                <a:effectLst/>
                <a:latin typeface="Courier New" panose="02070309020205020404" pitchFamily="49" charset="0"/>
              </a:rPr>
              <a:t>YearsSinceRemodel</a:t>
            </a:r>
            <a:endParaRPr lang="en-US" b="1" dirty="0">
              <a:effectLst/>
              <a:latin typeface="Courier New" panose="02070309020205020404" pitchFamily="49" charset="0"/>
            </a:endParaRPr>
          </a:p>
          <a:p>
            <a:endParaRPr lang="en-US" b="1" dirty="0">
              <a:effectLst/>
              <a:highlight>
                <a:srgbClr val="F7F7F7"/>
              </a:highlight>
              <a:latin typeface="Courier New" panose="02070309020205020404" pitchFamily="49" charset="0"/>
            </a:endParaRPr>
          </a:p>
        </p:txBody>
      </p:sp>
      <p:sp>
        <p:nvSpPr>
          <p:cNvPr id="4" name="Content Placeholder 2">
            <a:extLst>
              <a:ext uri="{FF2B5EF4-FFF2-40B4-BE49-F238E27FC236}">
                <a16:creationId xmlns:a16="http://schemas.microsoft.com/office/drawing/2014/main" id="{C00DFEE9-9A91-44B2-D81D-93BF4B984078}"/>
              </a:ext>
            </a:extLst>
          </p:cNvPr>
          <p:cNvSpPr txBox="1">
            <a:spLocks/>
          </p:cNvSpPr>
          <p:nvPr/>
        </p:nvSpPr>
        <p:spPr>
          <a:xfrm>
            <a:off x="709109" y="2958354"/>
            <a:ext cx="10515600" cy="158675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effectLst/>
                <a:highlight>
                  <a:srgbClr val="C0C0C0"/>
                </a:highlight>
                <a:latin typeface="Courier New" panose="02070309020205020404" pitchFamily="49" charset="0"/>
              </a:rPr>
              <a:t># Creating new features</a:t>
            </a:r>
          </a:p>
          <a:p>
            <a:r>
              <a:rPr lang="en-US" b="0" dirty="0" err="1">
                <a:effectLst/>
                <a:highlight>
                  <a:srgbClr val="C0C0C0"/>
                </a:highlight>
                <a:latin typeface="Courier New" panose="02070309020205020404" pitchFamily="49" charset="0"/>
              </a:rPr>
              <a:t>df</a:t>
            </a:r>
            <a:r>
              <a:rPr lang="en-US" b="0" dirty="0">
                <a:effectLst/>
                <a:highlight>
                  <a:srgbClr val="C0C0C0"/>
                </a:highlight>
                <a:latin typeface="Courier New" panose="02070309020205020404" pitchFamily="49" charset="0"/>
              </a:rPr>
              <a:t>['</a:t>
            </a:r>
            <a:r>
              <a:rPr lang="en-US" b="0" dirty="0" err="1">
                <a:effectLst/>
                <a:highlight>
                  <a:srgbClr val="C0C0C0"/>
                </a:highlight>
                <a:latin typeface="Courier New" panose="02070309020205020404" pitchFamily="49" charset="0"/>
              </a:rPr>
              <a:t>PropertyAge</a:t>
            </a:r>
            <a:r>
              <a:rPr lang="en-US" b="0" dirty="0">
                <a:effectLst/>
                <a:highlight>
                  <a:srgbClr val="C0C0C0"/>
                </a:highlight>
                <a:latin typeface="Courier New" panose="02070309020205020404" pitchFamily="49" charset="0"/>
              </a:rPr>
              <a:t>'] = </a:t>
            </a:r>
            <a:r>
              <a:rPr lang="en-US" b="0" dirty="0" err="1">
                <a:effectLst/>
                <a:highlight>
                  <a:srgbClr val="C0C0C0"/>
                </a:highlight>
                <a:latin typeface="Courier New" panose="02070309020205020404" pitchFamily="49" charset="0"/>
              </a:rPr>
              <a:t>df</a:t>
            </a:r>
            <a:r>
              <a:rPr lang="en-US" b="0" dirty="0">
                <a:effectLst/>
                <a:highlight>
                  <a:srgbClr val="C0C0C0"/>
                </a:highlight>
                <a:latin typeface="Courier New" panose="02070309020205020404" pitchFamily="49" charset="0"/>
              </a:rPr>
              <a:t>['</a:t>
            </a:r>
            <a:r>
              <a:rPr lang="en-US" b="0" dirty="0" err="1">
                <a:effectLst/>
                <a:highlight>
                  <a:srgbClr val="C0C0C0"/>
                </a:highlight>
                <a:latin typeface="Courier New" panose="02070309020205020404" pitchFamily="49" charset="0"/>
              </a:rPr>
              <a:t>YrSold</a:t>
            </a:r>
            <a:r>
              <a:rPr lang="en-US" b="0" dirty="0">
                <a:effectLst/>
                <a:highlight>
                  <a:srgbClr val="C0C0C0"/>
                </a:highlight>
                <a:latin typeface="Courier New" panose="02070309020205020404" pitchFamily="49" charset="0"/>
              </a:rPr>
              <a:t>'] - </a:t>
            </a:r>
            <a:r>
              <a:rPr lang="en-US" b="0" dirty="0" err="1">
                <a:effectLst/>
                <a:highlight>
                  <a:srgbClr val="C0C0C0"/>
                </a:highlight>
                <a:latin typeface="Courier New" panose="02070309020205020404" pitchFamily="49" charset="0"/>
              </a:rPr>
              <a:t>df</a:t>
            </a:r>
            <a:r>
              <a:rPr lang="en-US" b="0" dirty="0">
                <a:effectLst/>
                <a:highlight>
                  <a:srgbClr val="C0C0C0"/>
                </a:highlight>
                <a:latin typeface="Courier New" panose="02070309020205020404" pitchFamily="49" charset="0"/>
              </a:rPr>
              <a:t>['</a:t>
            </a:r>
            <a:r>
              <a:rPr lang="en-US" b="0" dirty="0" err="1">
                <a:effectLst/>
                <a:highlight>
                  <a:srgbClr val="C0C0C0"/>
                </a:highlight>
                <a:latin typeface="Courier New" panose="02070309020205020404" pitchFamily="49" charset="0"/>
              </a:rPr>
              <a:t>YearBuilt</a:t>
            </a:r>
            <a:r>
              <a:rPr lang="en-US" b="0" dirty="0">
                <a:effectLst/>
                <a:highlight>
                  <a:srgbClr val="C0C0C0"/>
                </a:highlight>
                <a:latin typeface="Courier New" panose="02070309020205020404" pitchFamily="49" charset="0"/>
              </a:rPr>
              <a:t>']</a:t>
            </a:r>
          </a:p>
          <a:p>
            <a:r>
              <a:rPr lang="en-US" b="0" dirty="0" err="1">
                <a:effectLst/>
                <a:highlight>
                  <a:srgbClr val="C0C0C0"/>
                </a:highlight>
                <a:latin typeface="Courier New" panose="02070309020205020404" pitchFamily="49" charset="0"/>
              </a:rPr>
              <a:t>df</a:t>
            </a:r>
            <a:r>
              <a:rPr lang="en-US" b="0" dirty="0">
                <a:effectLst/>
                <a:highlight>
                  <a:srgbClr val="C0C0C0"/>
                </a:highlight>
                <a:latin typeface="Courier New" panose="02070309020205020404" pitchFamily="49" charset="0"/>
              </a:rPr>
              <a:t>['</a:t>
            </a:r>
            <a:r>
              <a:rPr lang="en-US" b="0" dirty="0" err="1">
                <a:effectLst/>
                <a:highlight>
                  <a:srgbClr val="C0C0C0"/>
                </a:highlight>
                <a:latin typeface="Courier New" panose="02070309020205020404" pitchFamily="49" charset="0"/>
              </a:rPr>
              <a:t>TotalSquareFeet</a:t>
            </a:r>
            <a:r>
              <a:rPr lang="en-US" b="0" dirty="0">
                <a:effectLst/>
                <a:highlight>
                  <a:srgbClr val="C0C0C0"/>
                </a:highlight>
                <a:latin typeface="Courier New" panose="02070309020205020404" pitchFamily="49" charset="0"/>
              </a:rPr>
              <a:t>'] = </a:t>
            </a:r>
            <a:r>
              <a:rPr lang="en-US" b="0" dirty="0" err="1">
                <a:effectLst/>
                <a:highlight>
                  <a:srgbClr val="C0C0C0"/>
                </a:highlight>
                <a:latin typeface="Courier New" panose="02070309020205020404" pitchFamily="49" charset="0"/>
              </a:rPr>
              <a:t>df</a:t>
            </a:r>
            <a:r>
              <a:rPr lang="en-US" b="0" dirty="0">
                <a:effectLst/>
                <a:highlight>
                  <a:srgbClr val="C0C0C0"/>
                </a:highlight>
                <a:latin typeface="Courier New" panose="02070309020205020404" pitchFamily="49" charset="0"/>
              </a:rPr>
              <a:t>['</a:t>
            </a:r>
            <a:r>
              <a:rPr lang="en-US" b="0" dirty="0" err="1">
                <a:effectLst/>
                <a:highlight>
                  <a:srgbClr val="C0C0C0"/>
                </a:highlight>
                <a:latin typeface="Courier New" panose="02070309020205020404" pitchFamily="49" charset="0"/>
              </a:rPr>
              <a:t>FirstFloorSquareFeet</a:t>
            </a:r>
            <a:r>
              <a:rPr lang="en-US" b="0" dirty="0">
                <a:effectLst/>
                <a:highlight>
                  <a:srgbClr val="C0C0C0"/>
                </a:highlight>
                <a:latin typeface="Courier New" panose="02070309020205020404" pitchFamily="49" charset="0"/>
              </a:rPr>
              <a:t>'] + </a:t>
            </a:r>
            <a:r>
              <a:rPr lang="en-US" b="0" dirty="0" err="1">
                <a:effectLst/>
                <a:highlight>
                  <a:srgbClr val="C0C0C0"/>
                </a:highlight>
                <a:latin typeface="Courier New" panose="02070309020205020404" pitchFamily="49" charset="0"/>
              </a:rPr>
              <a:t>df</a:t>
            </a:r>
            <a:r>
              <a:rPr lang="en-US" b="0" dirty="0">
                <a:effectLst/>
                <a:highlight>
                  <a:srgbClr val="C0C0C0"/>
                </a:highlight>
                <a:latin typeface="Courier New" panose="02070309020205020404" pitchFamily="49" charset="0"/>
              </a:rPr>
              <a:t>['</a:t>
            </a:r>
            <a:r>
              <a:rPr lang="en-US" b="0" dirty="0" err="1">
                <a:effectLst/>
                <a:highlight>
                  <a:srgbClr val="C0C0C0"/>
                </a:highlight>
                <a:latin typeface="Courier New" panose="02070309020205020404" pitchFamily="49" charset="0"/>
              </a:rPr>
              <a:t>SecondFloorSquareFeet</a:t>
            </a:r>
            <a:r>
              <a:rPr lang="en-US" b="0" dirty="0">
                <a:effectLst/>
                <a:highlight>
                  <a:srgbClr val="C0C0C0"/>
                </a:highlight>
                <a:latin typeface="Courier New" panose="02070309020205020404" pitchFamily="49" charset="0"/>
              </a:rPr>
              <a:t>'] + </a:t>
            </a:r>
            <a:r>
              <a:rPr lang="en-US" b="0" dirty="0" err="1">
                <a:effectLst/>
                <a:highlight>
                  <a:srgbClr val="C0C0C0"/>
                </a:highlight>
                <a:latin typeface="Courier New" panose="02070309020205020404" pitchFamily="49" charset="0"/>
              </a:rPr>
              <a:t>df</a:t>
            </a:r>
            <a:r>
              <a:rPr lang="en-US" b="0" dirty="0">
                <a:effectLst/>
                <a:highlight>
                  <a:srgbClr val="C0C0C0"/>
                </a:highlight>
                <a:latin typeface="Courier New" panose="02070309020205020404" pitchFamily="49" charset="0"/>
              </a:rPr>
              <a:t>['</a:t>
            </a:r>
            <a:r>
              <a:rPr lang="en-US" b="0" dirty="0" err="1">
                <a:effectLst/>
                <a:highlight>
                  <a:srgbClr val="C0C0C0"/>
                </a:highlight>
                <a:latin typeface="Courier New" panose="02070309020205020404" pitchFamily="49" charset="0"/>
              </a:rPr>
              <a:t>TotalBasementSquareFeet</a:t>
            </a:r>
            <a:r>
              <a:rPr lang="en-US" b="0" dirty="0">
                <a:effectLst/>
                <a:highlight>
                  <a:srgbClr val="C0C0C0"/>
                </a:highlight>
                <a:latin typeface="Courier New" panose="02070309020205020404" pitchFamily="49" charset="0"/>
              </a:rPr>
              <a:t>']</a:t>
            </a:r>
          </a:p>
          <a:p>
            <a:r>
              <a:rPr lang="en-US" b="0" dirty="0" err="1">
                <a:effectLst/>
                <a:highlight>
                  <a:srgbClr val="C0C0C0"/>
                </a:highlight>
                <a:latin typeface="Courier New" panose="02070309020205020404" pitchFamily="49" charset="0"/>
              </a:rPr>
              <a:t>df</a:t>
            </a:r>
            <a:r>
              <a:rPr lang="en-US" b="0" dirty="0">
                <a:effectLst/>
                <a:highlight>
                  <a:srgbClr val="C0C0C0"/>
                </a:highlight>
                <a:latin typeface="Courier New" panose="02070309020205020404" pitchFamily="49" charset="0"/>
              </a:rPr>
              <a:t>['</a:t>
            </a:r>
            <a:r>
              <a:rPr lang="en-US" b="0" dirty="0" err="1">
                <a:effectLst/>
                <a:highlight>
                  <a:srgbClr val="C0C0C0"/>
                </a:highlight>
                <a:latin typeface="Courier New" panose="02070309020205020404" pitchFamily="49" charset="0"/>
              </a:rPr>
              <a:t>YearsSinceRemodel</a:t>
            </a:r>
            <a:r>
              <a:rPr lang="en-US" b="0" dirty="0">
                <a:effectLst/>
                <a:highlight>
                  <a:srgbClr val="C0C0C0"/>
                </a:highlight>
                <a:latin typeface="Courier New" panose="02070309020205020404" pitchFamily="49" charset="0"/>
              </a:rPr>
              <a:t>'] = </a:t>
            </a:r>
            <a:r>
              <a:rPr lang="en-US" b="0" dirty="0" err="1">
                <a:effectLst/>
                <a:highlight>
                  <a:srgbClr val="C0C0C0"/>
                </a:highlight>
                <a:latin typeface="Courier New" panose="02070309020205020404" pitchFamily="49" charset="0"/>
              </a:rPr>
              <a:t>df</a:t>
            </a:r>
            <a:r>
              <a:rPr lang="en-US" b="0" dirty="0">
                <a:effectLst/>
                <a:highlight>
                  <a:srgbClr val="C0C0C0"/>
                </a:highlight>
                <a:latin typeface="Courier New" panose="02070309020205020404" pitchFamily="49" charset="0"/>
              </a:rPr>
              <a:t>['</a:t>
            </a:r>
            <a:r>
              <a:rPr lang="en-US" b="0" dirty="0" err="1">
                <a:effectLst/>
                <a:highlight>
                  <a:srgbClr val="C0C0C0"/>
                </a:highlight>
                <a:latin typeface="Courier New" panose="02070309020205020404" pitchFamily="49" charset="0"/>
              </a:rPr>
              <a:t>YrSold</a:t>
            </a:r>
            <a:r>
              <a:rPr lang="en-US" b="0" dirty="0">
                <a:effectLst/>
                <a:highlight>
                  <a:srgbClr val="C0C0C0"/>
                </a:highlight>
                <a:latin typeface="Courier New" panose="02070309020205020404" pitchFamily="49" charset="0"/>
              </a:rPr>
              <a:t>'] - </a:t>
            </a:r>
            <a:r>
              <a:rPr lang="en-US" b="0" dirty="0" err="1">
                <a:effectLst/>
                <a:highlight>
                  <a:srgbClr val="C0C0C0"/>
                </a:highlight>
                <a:latin typeface="Courier New" panose="02070309020205020404" pitchFamily="49" charset="0"/>
              </a:rPr>
              <a:t>df</a:t>
            </a:r>
            <a:r>
              <a:rPr lang="en-US" b="0" dirty="0">
                <a:effectLst/>
                <a:highlight>
                  <a:srgbClr val="C0C0C0"/>
                </a:highlight>
                <a:latin typeface="Courier New" panose="02070309020205020404" pitchFamily="49" charset="0"/>
              </a:rPr>
              <a:t>['</a:t>
            </a:r>
            <a:r>
              <a:rPr lang="en-US" b="0" dirty="0" err="1">
                <a:effectLst/>
                <a:highlight>
                  <a:srgbClr val="C0C0C0"/>
                </a:highlight>
                <a:latin typeface="Courier New" panose="02070309020205020404" pitchFamily="49" charset="0"/>
              </a:rPr>
              <a:t>YearRemodAdd</a:t>
            </a:r>
            <a:r>
              <a:rPr lang="en-US" b="0" dirty="0">
                <a:effectLst/>
                <a:highlight>
                  <a:srgbClr val="C0C0C0"/>
                </a:highlight>
                <a:latin typeface="Courier New" panose="02070309020205020404" pitchFamily="49" charset="0"/>
              </a:rPr>
              <a:t>']</a:t>
            </a:r>
          </a:p>
        </p:txBody>
      </p:sp>
      <p:pic>
        <p:nvPicPr>
          <p:cNvPr id="8" name="Picture 7">
            <a:extLst>
              <a:ext uri="{FF2B5EF4-FFF2-40B4-BE49-F238E27FC236}">
                <a16:creationId xmlns:a16="http://schemas.microsoft.com/office/drawing/2014/main" id="{52410F0C-07B0-351A-8563-727CFDC462D8}"/>
              </a:ext>
            </a:extLst>
          </p:cNvPr>
          <p:cNvPicPr>
            <a:picLocks noChangeAspect="1"/>
          </p:cNvPicPr>
          <p:nvPr/>
        </p:nvPicPr>
        <p:blipFill>
          <a:blip r:embed="rId2"/>
          <a:stretch>
            <a:fillRect/>
          </a:stretch>
        </p:blipFill>
        <p:spPr>
          <a:xfrm>
            <a:off x="883920" y="4940786"/>
            <a:ext cx="10424160" cy="1258527"/>
          </a:xfrm>
          <a:prstGeom prst="rect">
            <a:avLst/>
          </a:prstGeom>
        </p:spPr>
      </p:pic>
    </p:spTree>
    <p:extLst>
      <p:ext uri="{BB962C8B-B14F-4D97-AF65-F5344CB8AC3E}">
        <p14:creationId xmlns:p14="http://schemas.microsoft.com/office/powerpoint/2010/main" val="3162683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4A7CC8F-56A6-423D-B67A-8BA89D3EC9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64E3A1DF-51EE-49BF-8A81-9D447BC46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85CD4-8A63-CDFF-113D-FF4FDDBCF35F}"/>
              </a:ext>
            </a:extLst>
          </p:cNvPr>
          <p:cNvSpPr>
            <a:spLocks noGrp="1"/>
          </p:cNvSpPr>
          <p:nvPr>
            <p:ph type="title"/>
          </p:nvPr>
        </p:nvSpPr>
        <p:spPr>
          <a:xfrm>
            <a:off x="698739" y="2402540"/>
            <a:ext cx="3680458" cy="1026460"/>
          </a:xfrm>
        </p:spPr>
        <p:txBody>
          <a:bodyPr vert="horz" lIns="91440" tIns="45720" rIns="91440" bIns="45720" rtlCol="0" anchor="b">
            <a:normAutofit/>
          </a:bodyPr>
          <a:lstStyle/>
          <a:p>
            <a:pPr algn="ctr"/>
            <a:r>
              <a:rPr lang="en-US" sz="2500" b="1" dirty="0">
                <a:effectLst/>
                <a:latin typeface="Tahoma" panose="020B0604030504040204" pitchFamily="34" charset="0"/>
                <a:ea typeface="Tahoma" panose="020B0604030504040204" pitchFamily="34" charset="0"/>
                <a:cs typeface="Tahoma" panose="020B0604030504040204" pitchFamily="34" charset="0"/>
              </a:rPr>
              <a:t>Multivariate Analysis:  Pair Plot</a:t>
            </a:r>
            <a:endParaRPr lang="en-US" sz="2500" dirty="0">
              <a:latin typeface="Tahoma" panose="020B0604030504040204" pitchFamily="34" charset="0"/>
              <a:ea typeface="Tahoma" panose="020B0604030504040204" pitchFamily="34" charset="0"/>
              <a:cs typeface="Tahoma" panose="020B0604030504040204" pitchFamily="34" charset="0"/>
            </a:endParaRPr>
          </a:p>
        </p:txBody>
      </p:sp>
      <p:cxnSp>
        <p:nvCxnSpPr>
          <p:cNvPr id="14" name="Straight Connector 13">
            <a:extLst>
              <a:ext uri="{FF2B5EF4-FFF2-40B4-BE49-F238E27FC236}">
                <a16:creationId xmlns:a16="http://schemas.microsoft.com/office/drawing/2014/main" id="{CC2FFC94-1F80-402F-B7DE-3E407ADB1E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30745"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graph&#10;&#10;Description automatically generated">
            <a:extLst>
              <a:ext uri="{FF2B5EF4-FFF2-40B4-BE49-F238E27FC236}">
                <a16:creationId xmlns:a16="http://schemas.microsoft.com/office/drawing/2014/main" id="{C3C81CA5-1971-9BDB-79A9-9A4CC5E9C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2294" y="187744"/>
            <a:ext cx="6271830" cy="6482512"/>
          </a:xfrm>
          <a:prstGeom prst="rect">
            <a:avLst/>
          </a:prstGeom>
        </p:spPr>
      </p:pic>
    </p:spTree>
    <p:extLst>
      <p:ext uri="{BB962C8B-B14F-4D97-AF65-F5344CB8AC3E}">
        <p14:creationId xmlns:p14="http://schemas.microsoft.com/office/powerpoint/2010/main" val="1925528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206A-5825-F6C7-173E-23D14501ACF0}"/>
              </a:ext>
            </a:extLst>
          </p:cNvPr>
          <p:cNvSpPr>
            <a:spLocks noGrp="1"/>
          </p:cNvSpPr>
          <p:nvPr>
            <p:ph type="title"/>
          </p:nvPr>
        </p:nvSpPr>
        <p:spPr>
          <a:xfrm>
            <a:off x="838200" y="584991"/>
            <a:ext cx="10515600" cy="404714"/>
          </a:xfrm>
        </p:spPr>
        <p:txBody>
          <a:bodyPr>
            <a:noAutofit/>
          </a:bodyPr>
          <a:lstStyle/>
          <a:p>
            <a:r>
              <a:rPr lang="en-US" sz="24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Multivariate Analysis:</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6">
            <a:extLst>
              <a:ext uri="{FF2B5EF4-FFF2-40B4-BE49-F238E27FC236}">
                <a16:creationId xmlns:a16="http://schemas.microsoft.com/office/drawing/2014/main" id="{C3066EF7-D35F-F5A2-B97A-B6BED4080453}"/>
              </a:ext>
            </a:extLst>
          </p:cNvPr>
          <p:cNvSpPr>
            <a:spLocks noGrp="1"/>
          </p:cNvSpPr>
          <p:nvPr>
            <p:ph idx="1"/>
          </p:nvPr>
        </p:nvSpPr>
        <p:spPr/>
        <p:txBody>
          <a:bodyPr>
            <a:normAutofit fontScale="85000" lnSpcReduction="10000"/>
          </a:bodyPr>
          <a:lstStyle/>
          <a:p>
            <a:pPr algn="l">
              <a:buFont typeface="Arial" panose="020B0604020202020204" pitchFamily="34" charset="0"/>
              <a:buChar char="•"/>
            </a:pPr>
            <a:r>
              <a:rPr lang="en-US" b="0" i="0" dirty="0" err="1">
                <a:solidFill>
                  <a:srgbClr val="212121"/>
                </a:solidFill>
                <a:effectLst/>
                <a:latin typeface="Roboto" panose="02000000000000000000" pitchFamily="2" charset="0"/>
              </a:rPr>
              <a:t>OverallQual</a:t>
            </a:r>
            <a:r>
              <a:rPr lang="en-US" b="0" i="0" dirty="0">
                <a:solidFill>
                  <a:srgbClr val="212121"/>
                </a:solidFill>
                <a:effectLst/>
                <a:latin typeface="Roboto" panose="02000000000000000000" pitchFamily="2" charset="0"/>
              </a:rPr>
              <a:t> and </a:t>
            </a:r>
            <a:r>
              <a:rPr lang="en-US" b="0" i="0" dirty="0" err="1">
                <a:solidFill>
                  <a:srgbClr val="212121"/>
                </a:solidFill>
                <a:effectLst/>
                <a:latin typeface="Roboto" panose="02000000000000000000" pitchFamily="2" charset="0"/>
              </a:rPr>
              <a:t>PropPrice</a:t>
            </a:r>
            <a:r>
              <a:rPr lang="en-US" b="0" i="0" dirty="0">
                <a:solidFill>
                  <a:srgbClr val="212121"/>
                </a:solidFill>
                <a:effectLst/>
                <a:latin typeface="Roboto" panose="02000000000000000000" pitchFamily="2" charset="0"/>
              </a:rPr>
              <a:t>: High correlation, indicating quality significantly affects property price.</a:t>
            </a:r>
          </a:p>
          <a:p>
            <a:pPr algn="l">
              <a:buFont typeface="Arial" panose="020B0604020202020204" pitchFamily="34" charset="0"/>
              <a:buChar char="•"/>
            </a:pPr>
            <a:r>
              <a:rPr lang="en-US" b="0" i="0" dirty="0" err="1">
                <a:solidFill>
                  <a:srgbClr val="212121"/>
                </a:solidFill>
                <a:effectLst/>
                <a:latin typeface="Roboto" panose="02000000000000000000" pitchFamily="2" charset="0"/>
              </a:rPr>
              <a:t>TotalSquareFeet</a:t>
            </a:r>
            <a:r>
              <a:rPr lang="en-US" b="0" i="0" dirty="0">
                <a:solidFill>
                  <a:srgbClr val="212121"/>
                </a:solidFill>
                <a:effectLst/>
                <a:latin typeface="Roboto" panose="02000000000000000000" pitchFamily="2" charset="0"/>
              </a:rPr>
              <a:t> and </a:t>
            </a:r>
            <a:r>
              <a:rPr lang="en-US" b="0" i="0" dirty="0" err="1">
                <a:solidFill>
                  <a:srgbClr val="212121"/>
                </a:solidFill>
                <a:effectLst/>
                <a:latin typeface="Roboto" panose="02000000000000000000" pitchFamily="2" charset="0"/>
              </a:rPr>
              <a:t>PropPrice</a:t>
            </a:r>
            <a:r>
              <a:rPr lang="en-US" b="0" i="0" dirty="0">
                <a:solidFill>
                  <a:srgbClr val="212121"/>
                </a:solidFill>
                <a:effectLst/>
                <a:latin typeface="Roboto" panose="02000000000000000000" pitchFamily="2" charset="0"/>
              </a:rPr>
              <a:t>: Strong positive correlation, larger properties tend to be more expensive</a:t>
            </a:r>
          </a:p>
          <a:p>
            <a:pPr algn="l">
              <a:buFont typeface="Arial" panose="020B0604020202020204" pitchFamily="34" charset="0"/>
              <a:buChar char="•"/>
            </a:pPr>
            <a:r>
              <a:rPr lang="en-US" b="0" i="0" dirty="0" err="1">
                <a:solidFill>
                  <a:srgbClr val="212121"/>
                </a:solidFill>
                <a:effectLst/>
                <a:latin typeface="Roboto" panose="02000000000000000000" pitchFamily="2" charset="0"/>
              </a:rPr>
              <a:t>FirstFloorSquareFeet</a:t>
            </a:r>
            <a:r>
              <a:rPr lang="en-US" b="0" i="0" dirty="0">
                <a:solidFill>
                  <a:srgbClr val="212121"/>
                </a:solidFill>
                <a:effectLst/>
                <a:latin typeface="Roboto" panose="02000000000000000000" pitchFamily="2" charset="0"/>
              </a:rPr>
              <a:t> and </a:t>
            </a:r>
            <a:r>
              <a:rPr lang="en-US" b="0" i="0" dirty="0" err="1">
                <a:solidFill>
                  <a:srgbClr val="212121"/>
                </a:solidFill>
                <a:effectLst/>
                <a:latin typeface="Roboto" panose="02000000000000000000" pitchFamily="2" charset="0"/>
              </a:rPr>
              <a:t>TotalSquareFeet</a:t>
            </a:r>
            <a:r>
              <a:rPr lang="en-US" b="0" i="0" dirty="0">
                <a:solidFill>
                  <a:srgbClr val="212121"/>
                </a:solidFill>
                <a:effectLst/>
                <a:latin typeface="Roboto" panose="02000000000000000000" pitchFamily="2" charset="0"/>
              </a:rPr>
              <a:t>: High correlation, indicating first floor size is a significant component of total size.</a:t>
            </a:r>
          </a:p>
          <a:p>
            <a:pPr algn="l">
              <a:buFont typeface="Arial" panose="020B0604020202020204" pitchFamily="34" charset="0"/>
              <a:buChar char="•"/>
            </a:pPr>
            <a:r>
              <a:rPr lang="en-US" b="0" i="0" dirty="0" err="1">
                <a:solidFill>
                  <a:srgbClr val="212121"/>
                </a:solidFill>
                <a:effectLst/>
                <a:latin typeface="Roboto" panose="02000000000000000000" pitchFamily="2" charset="0"/>
              </a:rPr>
              <a:t>YearBuilt</a:t>
            </a:r>
            <a:r>
              <a:rPr lang="en-US" b="0" i="0" dirty="0">
                <a:solidFill>
                  <a:srgbClr val="212121"/>
                </a:solidFill>
                <a:effectLst/>
                <a:latin typeface="Roboto" panose="02000000000000000000" pitchFamily="2" charset="0"/>
              </a:rPr>
              <a:t> and Age: Strong negative correlation, as expected (older properties have higher 'Age')</a:t>
            </a:r>
          </a:p>
          <a:p>
            <a:pPr algn="l">
              <a:buFont typeface="Arial" panose="020B0604020202020204" pitchFamily="34" charset="0"/>
              <a:buChar char="•"/>
            </a:pPr>
            <a:r>
              <a:rPr lang="en-US" b="0" i="0" dirty="0" err="1">
                <a:solidFill>
                  <a:srgbClr val="212121"/>
                </a:solidFill>
                <a:effectLst/>
                <a:latin typeface="Roboto" panose="02000000000000000000" pitchFamily="2" charset="0"/>
              </a:rPr>
              <a:t>OverallQual</a:t>
            </a:r>
            <a:r>
              <a:rPr lang="en-US" b="0" i="0" dirty="0">
                <a:solidFill>
                  <a:srgbClr val="212121"/>
                </a:solidFill>
                <a:effectLst/>
                <a:latin typeface="Roboto" panose="02000000000000000000" pitchFamily="2" charset="0"/>
              </a:rPr>
              <a:t> and </a:t>
            </a:r>
            <a:r>
              <a:rPr lang="en-US" b="0" i="0" dirty="0" err="1">
                <a:solidFill>
                  <a:srgbClr val="212121"/>
                </a:solidFill>
                <a:effectLst/>
                <a:latin typeface="Roboto" panose="02000000000000000000" pitchFamily="2" charset="0"/>
              </a:rPr>
              <a:t>TotalSquareFeet</a:t>
            </a:r>
            <a:r>
              <a:rPr lang="en-US" b="0" i="0" dirty="0">
                <a:solidFill>
                  <a:srgbClr val="212121"/>
                </a:solidFill>
                <a:effectLst/>
                <a:latin typeface="Roboto" panose="02000000000000000000" pitchFamily="2" charset="0"/>
              </a:rPr>
              <a:t> likely have significant positive coefficients, reinforcing their importance in determining property prices.</a:t>
            </a:r>
          </a:p>
          <a:p>
            <a:pPr algn="l">
              <a:buFont typeface="Arial" panose="020B0604020202020204" pitchFamily="34" charset="0"/>
              <a:buChar char="•"/>
            </a:pPr>
            <a:r>
              <a:rPr lang="en-US" b="0" i="0" dirty="0" err="1">
                <a:solidFill>
                  <a:srgbClr val="212121"/>
                </a:solidFill>
                <a:effectLst/>
                <a:latin typeface="Roboto" panose="02000000000000000000" pitchFamily="2" charset="0"/>
              </a:rPr>
              <a:t>YearBuilt</a:t>
            </a:r>
            <a:r>
              <a:rPr lang="en-US" b="0" i="0" dirty="0">
                <a:solidFill>
                  <a:srgbClr val="212121"/>
                </a:solidFill>
                <a:effectLst/>
                <a:latin typeface="Roboto" panose="02000000000000000000" pitchFamily="2" charset="0"/>
              </a:rPr>
              <a:t> and </a:t>
            </a:r>
            <a:r>
              <a:rPr lang="en-US" b="0" i="0" dirty="0" err="1">
                <a:solidFill>
                  <a:srgbClr val="212121"/>
                </a:solidFill>
                <a:effectLst/>
                <a:latin typeface="Roboto" panose="02000000000000000000" pitchFamily="2" charset="0"/>
              </a:rPr>
              <a:t>YearsSinceRemodel</a:t>
            </a:r>
            <a:r>
              <a:rPr lang="en-US" b="0" i="0" dirty="0">
                <a:solidFill>
                  <a:srgbClr val="212121"/>
                </a:solidFill>
                <a:effectLst/>
                <a:latin typeface="Roboto" panose="02000000000000000000" pitchFamily="2" charset="0"/>
              </a:rPr>
              <a:t> might have varying impacts, potentially showing significant influence or multicollinearity issues.</a:t>
            </a:r>
          </a:p>
          <a:p>
            <a:pPr algn="l">
              <a:buFont typeface="Arial" panose="020B0604020202020204" pitchFamily="34" charset="0"/>
              <a:buChar char="•"/>
            </a:pPr>
            <a:r>
              <a:rPr lang="en-US" b="0" i="0" dirty="0">
                <a:solidFill>
                  <a:srgbClr val="212121"/>
                </a:solidFill>
                <a:effectLst/>
                <a:latin typeface="Roboto" panose="02000000000000000000" pitchFamily="2" charset="0"/>
              </a:rPr>
              <a:t>Property quality and total size are the strongest predictors of price.</a:t>
            </a:r>
          </a:p>
        </p:txBody>
      </p:sp>
      <p:sp>
        <p:nvSpPr>
          <p:cNvPr id="8" name="Title 1">
            <a:extLst>
              <a:ext uri="{FF2B5EF4-FFF2-40B4-BE49-F238E27FC236}">
                <a16:creationId xmlns:a16="http://schemas.microsoft.com/office/drawing/2014/main" id="{00E6E7AB-7BC4-7F85-AB42-9842A9CCF907}"/>
              </a:ext>
            </a:extLst>
          </p:cNvPr>
          <p:cNvSpPr txBox="1">
            <a:spLocks/>
          </p:cNvSpPr>
          <p:nvPr/>
        </p:nvSpPr>
        <p:spPr>
          <a:xfrm>
            <a:off x="838200" y="1120873"/>
            <a:ext cx="10515600" cy="40471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0" i="0" dirty="0">
                <a:solidFill>
                  <a:srgbClr val="212121"/>
                </a:solidFill>
                <a:effectLst/>
                <a:latin typeface="Roboto" panose="02000000000000000000" pitchFamily="2" charset="0"/>
              </a:rPr>
              <a:t>The pair plot visualizes the relationships between Key pairs of variables</a:t>
            </a:r>
            <a:endParaRPr lang="en-US" sz="1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99614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4A7CC8F-56A6-423D-B67A-8BA89D3EC9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DC533AA-B6B5-45C1-841D-B865E2FFF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0B3D5-4ECD-A029-49CF-C765D76743E1}"/>
              </a:ext>
            </a:extLst>
          </p:cNvPr>
          <p:cNvSpPr>
            <a:spLocks noGrp="1"/>
          </p:cNvSpPr>
          <p:nvPr>
            <p:ph type="title"/>
          </p:nvPr>
        </p:nvSpPr>
        <p:spPr>
          <a:xfrm>
            <a:off x="1088406" y="2034539"/>
            <a:ext cx="3680458" cy="2080261"/>
          </a:xfrm>
        </p:spPr>
        <p:txBody>
          <a:bodyPr vert="horz" lIns="91440" tIns="45720" rIns="91440" bIns="45720" rtlCol="0" anchor="b">
            <a:norm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Thank You</a:t>
            </a:r>
          </a:p>
        </p:txBody>
      </p:sp>
      <p:sp>
        <p:nvSpPr>
          <p:cNvPr id="13" name="Freeform: Shape 12">
            <a:extLst>
              <a:ext uri="{FF2B5EF4-FFF2-40B4-BE49-F238E27FC236}">
                <a16:creationId xmlns:a16="http://schemas.microsoft.com/office/drawing/2014/main" id="{F04A0B6E-3C5F-4D45-8EC3-F7CCB53D0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0977" y="1446099"/>
            <a:ext cx="4075318" cy="4154714"/>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5805" h="5429563">
                <a:moveTo>
                  <a:pt x="5325805" y="2714782"/>
                </a:moveTo>
                <a:cubicBezTo>
                  <a:pt x="5325805" y="4214114"/>
                  <a:pt x="4110356" y="5429563"/>
                  <a:pt x="2611024" y="5429563"/>
                </a:cubicBezTo>
                <a:lnTo>
                  <a:pt x="1942188" y="5429563"/>
                </a:lnTo>
                <a:lnTo>
                  <a:pt x="668836" y="5429563"/>
                </a:lnTo>
                <a:lnTo>
                  <a:pt x="0" y="5429563"/>
                </a:lnTo>
                <a:lnTo>
                  <a:pt x="0" y="0"/>
                </a:lnTo>
                <a:lnTo>
                  <a:pt x="668836" y="0"/>
                </a:lnTo>
                <a:lnTo>
                  <a:pt x="1942188" y="0"/>
                </a:lnTo>
                <a:lnTo>
                  <a:pt x="2611024" y="0"/>
                </a:lnTo>
                <a:cubicBezTo>
                  <a:pt x="4110356" y="0"/>
                  <a:pt x="5325805" y="1215450"/>
                  <a:pt x="5325805" y="2714782"/>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Handshake">
            <a:extLst>
              <a:ext uri="{FF2B5EF4-FFF2-40B4-BE49-F238E27FC236}">
                <a16:creationId xmlns:a16="http://schemas.microsoft.com/office/drawing/2014/main" id="{FE16565D-CBA8-824F-8083-5436232018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4925" y="838200"/>
            <a:ext cx="5181600" cy="5181600"/>
          </a:xfrm>
          <a:prstGeom prst="rect">
            <a:avLst/>
          </a:prstGeom>
        </p:spPr>
      </p:pic>
    </p:spTree>
    <p:extLst>
      <p:ext uri="{BB962C8B-B14F-4D97-AF65-F5344CB8AC3E}">
        <p14:creationId xmlns:p14="http://schemas.microsoft.com/office/powerpoint/2010/main" val="227177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E758-4DD2-52E5-1DF3-1FDC5990C1E4}"/>
              </a:ext>
            </a:extLst>
          </p:cNvPr>
          <p:cNvSpPr>
            <a:spLocks noGrp="1"/>
          </p:cNvSpPr>
          <p:nvPr>
            <p:ph type="ctr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   Introduction</a:t>
            </a:r>
          </a:p>
        </p:txBody>
      </p:sp>
      <p:sp>
        <p:nvSpPr>
          <p:cNvPr id="3" name="Subtitle 2">
            <a:extLst>
              <a:ext uri="{FF2B5EF4-FFF2-40B4-BE49-F238E27FC236}">
                <a16:creationId xmlns:a16="http://schemas.microsoft.com/office/drawing/2014/main" id="{F041DEFE-D5AB-ECDF-4A3A-04E609FA6FA1}"/>
              </a:ext>
            </a:extLst>
          </p:cNvPr>
          <p:cNvSpPr>
            <a:spLocks noGrp="1"/>
          </p:cNvSpPr>
          <p:nvPr>
            <p:ph type="subTitle" idx="1"/>
          </p:nvPr>
        </p:nvSpPr>
        <p:spPr>
          <a:xfrm>
            <a:off x="1257007" y="5521960"/>
            <a:ext cx="10350493" cy="944879"/>
          </a:xfrm>
        </p:spPr>
        <p:txBody>
          <a:bodyPr>
            <a:noAutofit/>
          </a:bodyPr>
          <a:lstStyle/>
          <a:p>
            <a:pPr marL="0" marR="0" algn="ctr">
              <a:lnSpc>
                <a:spcPct val="115000"/>
              </a:lnSpc>
              <a:spcBef>
                <a:spcPts val="0"/>
              </a:spcBef>
              <a:spcAft>
                <a:spcPts val="0"/>
              </a:spcAft>
            </a:pPr>
            <a:r>
              <a:rPr lang="en-GB" sz="1600" dirty="0">
                <a:effectLst/>
                <a:latin typeface="Calibri" panose="020F0502020204030204" pitchFamily="34" charset="0"/>
                <a:ea typeface="Arial" panose="020B0604020202020204" pitchFamily="34" charset="0"/>
              </a:rPr>
              <a:t> </a:t>
            </a:r>
            <a:endParaRPr lang="en-US" sz="16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1600" dirty="0">
                <a:effectLst/>
                <a:latin typeface="Calibri" panose="020F0502020204030204" pitchFamily="34" charset="0"/>
                <a:ea typeface="Times New Roman" panose="02020603050405020304" pitchFamily="18" charset="0"/>
              </a:rPr>
              <a:t>By leveraging advanced data analytics techniques and visualization tools, goal is to uncover patterns, correlations, and trends within the dataset, enabling the company to make informed decisions and strategically position properties for better business opportunities.</a:t>
            </a:r>
            <a:endParaRPr lang="en-US" sz="1600" dirty="0">
              <a:effectLst/>
              <a:latin typeface="Arial" panose="020B0604020202020204" pitchFamily="34" charset="0"/>
              <a:ea typeface="Arial" panose="020B0604020202020204" pitchFamily="34" charset="0"/>
            </a:endParaRPr>
          </a:p>
          <a:p>
            <a:endParaRPr lang="en-US" sz="1600" dirty="0"/>
          </a:p>
        </p:txBody>
      </p:sp>
      <p:pic>
        <p:nvPicPr>
          <p:cNvPr id="4" name="image1.png">
            <a:extLst>
              <a:ext uri="{FF2B5EF4-FFF2-40B4-BE49-F238E27FC236}">
                <a16:creationId xmlns:a16="http://schemas.microsoft.com/office/drawing/2014/main" id="{DBDA938F-3E4E-2840-3DC2-0B84DA32EE8D}"/>
              </a:ext>
            </a:extLst>
          </p:cNvPr>
          <p:cNvPicPr/>
          <p:nvPr/>
        </p:nvPicPr>
        <p:blipFill>
          <a:blip r:embed="rId2"/>
          <a:srcRect/>
          <a:stretch>
            <a:fillRect/>
          </a:stretch>
        </p:blipFill>
        <p:spPr>
          <a:xfrm>
            <a:off x="4315498" y="294321"/>
            <a:ext cx="3322432" cy="3312066"/>
          </a:xfrm>
          <a:prstGeom prst="rect">
            <a:avLst/>
          </a:prstGeom>
          <a:ln w="25400">
            <a:solidFill>
              <a:srgbClr val="000000"/>
            </a:solidFill>
            <a:prstDash val="dot"/>
          </a:ln>
        </p:spPr>
      </p:pic>
    </p:spTree>
    <p:extLst>
      <p:ext uri="{BB962C8B-B14F-4D97-AF65-F5344CB8AC3E}">
        <p14:creationId xmlns:p14="http://schemas.microsoft.com/office/powerpoint/2010/main" val="135315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1632296-55BF-450A-8C60-CC2336F5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683F4-2ECF-7F5B-0F2E-EB7D59268D2B}"/>
              </a:ext>
            </a:extLst>
          </p:cNvPr>
          <p:cNvSpPr>
            <a:spLocks noGrp="1"/>
          </p:cNvSpPr>
          <p:nvPr>
            <p:ph type="title"/>
          </p:nvPr>
        </p:nvSpPr>
        <p:spPr>
          <a:xfrm>
            <a:off x="150635" y="2486633"/>
            <a:ext cx="3425516" cy="1744865"/>
          </a:xfrm>
        </p:spPr>
        <p:txBody>
          <a:bodyPr anchor="t">
            <a:normAutofit/>
          </a:bodyPr>
          <a:lstStyle/>
          <a:p>
            <a:pPr algn="ctr"/>
            <a:r>
              <a:rPr lang="en-GB" sz="2400" b="1" dirty="0">
                <a:effectLst/>
                <a:latin typeface="Tahoma" panose="020B0604030504040204" pitchFamily="34" charset="0"/>
                <a:ea typeface="Tahoma" panose="020B0604030504040204" pitchFamily="34" charset="0"/>
                <a:cs typeface="Tahoma" panose="020B0604030504040204" pitchFamily="34" charset="0"/>
              </a:rPr>
              <a:t>Import necessary packages I used</a:t>
            </a:r>
            <a:endParaRPr lang="en-US" sz="2400" dirty="0"/>
          </a:p>
        </p:txBody>
      </p:sp>
      <p:pic>
        <p:nvPicPr>
          <p:cNvPr id="4" name="Picture 3" descr="A computer code with text&#10;&#10;Description automatically generated">
            <a:extLst>
              <a:ext uri="{FF2B5EF4-FFF2-40B4-BE49-F238E27FC236}">
                <a16:creationId xmlns:a16="http://schemas.microsoft.com/office/drawing/2014/main" id="{E9B4D0CE-5DF3-A4E8-A8FB-FE890960B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02173" y="622466"/>
            <a:ext cx="3173978" cy="1674273"/>
          </a:xfrm>
          <a:prstGeom prst="rect">
            <a:avLst/>
          </a:prstGeom>
          <a:noFill/>
        </p:spPr>
      </p:pic>
      <p:cxnSp>
        <p:nvCxnSpPr>
          <p:cNvPr id="18" name="Straight Connector 17">
            <a:extLst>
              <a:ext uri="{FF2B5EF4-FFF2-40B4-BE49-F238E27FC236}">
                <a16:creationId xmlns:a16="http://schemas.microsoft.com/office/drawing/2014/main" id="{17A4A8A3-3062-4846-8297-28B77B5078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97086"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78FFE9-526D-574C-9E14-FF9D7FC6F0D3}"/>
              </a:ext>
            </a:extLst>
          </p:cNvPr>
          <p:cNvSpPr>
            <a:spLocks noGrp="1"/>
          </p:cNvSpPr>
          <p:nvPr>
            <p:ph idx="1"/>
          </p:nvPr>
        </p:nvSpPr>
        <p:spPr>
          <a:xfrm>
            <a:off x="6624427" y="2405061"/>
            <a:ext cx="4215510" cy="796962"/>
          </a:xfrm>
        </p:spPr>
        <p:txBody>
          <a:bodyPr>
            <a:normAutofit/>
          </a:bodyPr>
          <a:lstStyle/>
          <a:p>
            <a:pPr marL="0" indent="0">
              <a:buNone/>
            </a:pPr>
            <a:r>
              <a:rPr lang="en-GB" sz="2400" b="1" dirty="0">
                <a:solidFill>
                  <a:srgbClr val="000000"/>
                </a:solidFill>
                <a:effectLst/>
                <a:latin typeface="Calibri" panose="020F0502020204030204" pitchFamily="34" charset="0"/>
                <a:ea typeface="Times New Roman" panose="02020603050405020304" pitchFamily="18" charset="0"/>
              </a:rPr>
              <a:t>Loading the Data:</a:t>
            </a:r>
            <a:endParaRPr lang="en-US" sz="2400" dirty="0"/>
          </a:p>
        </p:txBody>
      </p:sp>
      <p:pic>
        <p:nvPicPr>
          <p:cNvPr id="5" name="Picture 4" descr="A screenshot of a computer&#10;&#10;Description automatically generated">
            <a:extLst>
              <a:ext uri="{FF2B5EF4-FFF2-40B4-BE49-F238E27FC236}">
                <a16:creationId xmlns:a16="http://schemas.microsoft.com/office/drawing/2014/main" id="{CDED4103-70A9-3539-DCA4-610CE3960D9E}"/>
              </a:ext>
            </a:extLst>
          </p:cNvPr>
          <p:cNvPicPr>
            <a:picLocks noChangeAspect="1"/>
          </p:cNvPicPr>
          <p:nvPr/>
        </p:nvPicPr>
        <p:blipFill>
          <a:blip r:embed="rId3"/>
          <a:stretch>
            <a:fillRect/>
          </a:stretch>
        </p:blipFill>
        <p:spPr>
          <a:xfrm>
            <a:off x="3726786" y="3194226"/>
            <a:ext cx="7963498" cy="3482088"/>
          </a:xfrm>
          <a:prstGeom prst="rect">
            <a:avLst/>
          </a:prstGeom>
        </p:spPr>
      </p:pic>
    </p:spTree>
    <p:extLst>
      <p:ext uri="{BB962C8B-B14F-4D97-AF65-F5344CB8AC3E}">
        <p14:creationId xmlns:p14="http://schemas.microsoft.com/office/powerpoint/2010/main" val="378435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7E34E-4486-7889-3998-C0F9B1C25361}"/>
              </a:ext>
            </a:extLst>
          </p:cNvPr>
          <p:cNvSpPr>
            <a:spLocks noGrp="1"/>
          </p:cNvSpPr>
          <p:nvPr>
            <p:ph type="title"/>
          </p:nvPr>
        </p:nvSpPr>
        <p:spPr>
          <a:xfrm>
            <a:off x="666077" y="292362"/>
            <a:ext cx="10515600" cy="389368"/>
          </a:xfrm>
        </p:spPr>
        <p:txBody>
          <a:bodyPr>
            <a:noAutofit/>
          </a:bodyPr>
          <a:lstStyle/>
          <a:p>
            <a:r>
              <a:rPr lang="en-GB" sz="24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Cleaning the Data:</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F776CA77-B454-4BB7-A361-D364F0B69AED}"/>
              </a:ext>
            </a:extLst>
          </p:cNvPr>
          <p:cNvPicPr>
            <a:picLocks noGrp="1" noChangeAspect="1"/>
          </p:cNvPicPr>
          <p:nvPr>
            <p:ph idx="1"/>
          </p:nvPr>
        </p:nvPicPr>
        <p:blipFill>
          <a:blip r:embed="rId2"/>
          <a:stretch>
            <a:fillRect/>
          </a:stretch>
        </p:blipFill>
        <p:spPr>
          <a:xfrm>
            <a:off x="235771" y="1244580"/>
            <a:ext cx="3406789" cy="2445291"/>
          </a:xfrm>
          <a:prstGeom prst="rect">
            <a:avLst/>
          </a:prstGeom>
        </p:spPr>
      </p:pic>
      <p:sp>
        <p:nvSpPr>
          <p:cNvPr id="5" name="Title 1">
            <a:extLst>
              <a:ext uri="{FF2B5EF4-FFF2-40B4-BE49-F238E27FC236}">
                <a16:creationId xmlns:a16="http://schemas.microsoft.com/office/drawing/2014/main" id="{FE37B20B-9EAE-2824-13A0-C7247703E574}"/>
              </a:ext>
            </a:extLst>
          </p:cNvPr>
          <p:cNvSpPr txBox="1">
            <a:spLocks/>
          </p:cNvSpPr>
          <p:nvPr/>
        </p:nvSpPr>
        <p:spPr>
          <a:xfrm>
            <a:off x="235771" y="768471"/>
            <a:ext cx="3095875" cy="3893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effectLst/>
                <a:latin typeface="Calibri" panose="020F0502020204030204" pitchFamily="34" charset="0"/>
                <a:ea typeface="Times New Roman" panose="02020603050405020304" pitchFamily="18" charset="0"/>
              </a:rPr>
              <a:t>1. Find the Info of my data</a:t>
            </a:r>
            <a:endParaRPr lang="en-US" sz="1800" dirty="0">
              <a:effectLst/>
              <a:latin typeface="Arial" panose="020B0604020202020204" pitchFamily="34" charset="0"/>
              <a:ea typeface="Arial" panose="020B0604020202020204" pitchFamily="34" charset="0"/>
            </a:endParaRPr>
          </a:p>
        </p:txBody>
      </p:sp>
      <p:sp>
        <p:nvSpPr>
          <p:cNvPr id="9" name="Title 1">
            <a:extLst>
              <a:ext uri="{FF2B5EF4-FFF2-40B4-BE49-F238E27FC236}">
                <a16:creationId xmlns:a16="http://schemas.microsoft.com/office/drawing/2014/main" id="{D6F563C3-E50C-948A-DFA2-4E0C32E19FBF}"/>
              </a:ext>
            </a:extLst>
          </p:cNvPr>
          <p:cNvSpPr txBox="1">
            <a:spLocks/>
          </p:cNvSpPr>
          <p:nvPr/>
        </p:nvSpPr>
        <p:spPr>
          <a:xfrm>
            <a:off x="3767417" y="290542"/>
            <a:ext cx="4657165" cy="84622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1">
              <a:lnSpc>
                <a:spcPct val="150000"/>
              </a:lnSpc>
              <a:spcBef>
                <a:spcPts val="0"/>
              </a:spcBef>
              <a:spcAft>
                <a:spcPts val="1500"/>
              </a:spcAft>
            </a:pPr>
            <a:r>
              <a:rPr lang="en-GB" sz="1800" dirty="0">
                <a:solidFill>
                  <a:srgbClr val="000000"/>
                </a:solidFill>
                <a:effectLst/>
                <a:latin typeface="Calibri" panose="020F0502020204030204" pitchFamily="34" charset="0"/>
                <a:ea typeface="Times New Roman" panose="02020603050405020304" pitchFamily="18" charset="0"/>
              </a:rPr>
              <a:t>2.  Renaming the Columns names for better understanding</a:t>
            </a:r>
            <a:endParaRPr lang="en-US" sz="1800" dirty="0">
              <a:effectLst/>
              <a:latin typeface="Arial" panose="020B0604020202020204" pitchFamily="34" charset="0"/>
              <a:ea typeface="Arial" panose="020B0604020202020204" pitchFamily="34" charset="0"/>
            </a:endParaRPr>
          </a:p>
        </p:txBody>
      </p:sp>
      <p:pic>
        <p:nvPicPr>
          <p:cNvPr id="11" name="Picture 10">
            <a:extLst>
              <a:ext uri="{FF2B5EF4-FFF2-40B4-BE49-F238E27FC236}">
                <a16:creationId xmlns:a16="http://schemas.microsoft.com/office/drawing/2014/main" id="{8E257DEC-8168-9DD0-BA54-FE57169ECB9A}"/>
              </a:ext>
            </a:extLst>
          </p:cNvPr>
          <p:cNvPicPr>
            <a:picLocks noChangeAspect="1"/>
          </p:cNvPicPr>
          <p:nvPr/>
        </p:nvPicPr>
        <p:blipFill>
          <a:blip r:embed="rId3"/>
          <a:stretch>
            <a:fillRect/>
          </a:stretch>
        </p:blipFill>
        <p:spPr>
          <a:xfrm>
            <a:off x="4238514" y="1157839"/>
            <a:ext cx="2927013" cy="3720960"/>
          </a:xfrm>
          <a:prstGeom prst="rect">
            <a:avLst/>
          </a:prstGeom>
        </p:spPr>
      </p:pic>
      <p:sp>
        <p:nvSpPr>
          <p:cNvPr id="12" name="Title 1">
            <a:extLst>
              <a:ext uri="{FF2B5EF4-FFF2-40B4-BE49-F238E27FC236}">
                <a16:creationId xmlns:a16="http://schemas.microsoft.com/office/drawing/2014/main" id="{87505602-CAC9-DB15-3CFF-AAD3ED38FB5B}"/>
              </a:ext>
            </a:extLst>
          </p:cNvPr>
          <p:cNvSpPr txBox="1">
            <a:spLocks/>
          </p:cNvSpPr>
          <p:nvPr/>
        </p:nvSpPr>
        <p:spPr>
          <a:xfrm>
            <a:off x="167717" y="4234057"/>
            <a:ext cx="3542896" cy="86791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effectLst/>
                <a:latin typeface="Calibri" panose="020F0502020204030204" pitchFamily="34" charset="0"/>
                <a:ea typeface="Times New Roman" panose="02020603050405020304" pitchFamily="18" charset="0"/>
              </a:rPr>
              <a:t>3. </a:t>
            </a:r>
            <a:r>
              <a:rPr lang="en-GB" sz="1800" dirty="0">
                <a:solidFill>
                  <a:srgbClr val="000000"/>
                </a:solidFill>
                <a:effectLst/>
                <a:latin typeface="Calibri" panose="020F0502020204030204" pitchFamily="34" charset="0"/>
                <a:ea typeface="Times New Roman" panose="02020603050405020304" pitchFamily="18" charset="0"/>
              </a:rPr>
              <a:t>Find </a:t>
            </a:r>
            <a:r>
              <a:rPr lang="en-GB" sz="1800" dirty="0">
                <a:effectLst/>
                <a:latin typeface="Calibri" panose="020F0502020204030204" pitchFamily="34" charset="0"/>
                <a:ea typeface="Arial" panose="020B0604020202020204" pitchFamily="34" charset="0"/>
              </a:rPr>
              <a:t>unique values and </a:t>
            </a:r>
            <a:r>
              <a:rPr lang="en-GB" sz="1800" dirty="0">
                <a:solidFill>
                  <a:srgbClr val="000000"/>
                </a:solidFill>
                <a:effectLst/>
                <a:latin typeface="Calibri" panose="020F0502020204030204" pitchFamily="34" charset="0"/>
                <a:ea typeface="Times New Roman" panose="02020603050405020304" pitchFamily="18" charset="0"/>
              </a:rPr>
              <a:t>replace the names of data</a:t>
            </a:r>
            <a:endParaRPr lang="en-US" sz="1800" dirty="0">
              <a:effectLst/>
              <a:latin typeface="Arial" panose="020B0604020202020204" pitchFamily="34" charset="0"/>
              <a:ea typeface="Arial" panose="020B0604020202020204" pitchFamily="34" charset="0"/>
            </a:endParaRPr>
          </a:p>
        </p:txBody>
      </p:sp>
      <p:pic>
        <p:nvPicPr>
          <p:cNvPr id="14" name="Picture 13">
            <a:extLst>
              <a:ext uri="{FF2B5EF4-FFF2-40B4-BE49-F238E27FC236}">
                <a16:creationId xmlns:a16="http://schemas.microsoft.com/office/drawing/2014/main" id="{97D51124-C434-5C69-E6FB-415C6226D922}"/>
              </a:ext>
            </a:extLst>
          </p:cNvPr>
          <p:cNvPicPr>
            <a:picLocks noChangeAspect="1"/>
          </p:cNvPicPr>
          <p:nvPr/>
        </p:nvPicPr>
        <p:blipFill>
          <a:blip r:embed="rId4"/>
          <a:stretch>
            <a:fillRect/>
          </a:stretch>
        </p:blipFill>
        <p:spPr>
          <a:xfrm>
            <a:off x="167147" y="5144127"/>
            <a:ext cx="7083507" cy="1341395"/>
          </a:xfrm>
          <a:prstGeom prst="rect">
            <a:avLst/>
          </a:prstGeom>
        </p:spPr>
      </p:pic>
      <p:sp>
        <p:nvSpPr>
          <p:cNvPr id="15" name="Title 1">
            <a:extLst>
              <a:ext uri="{FF2B5EF4-FFF2-40B4-BE49-F238E27FC236}">
                <a16:creationId xmlns:a16="http://schemas.microsoft.com/office/drawing/2014/main" id="{03259544-4909-2F3A-28C0-9F33E9A60D76}"/>
              </a:ext>
            </a:extLst>
          </p:cNvPr>
          <p:cNvSpPr txBox="1">
            <a:spLocks/>
          </p:cNvSpPr>
          <p:nvPr/>
        </p:nvSpPr>
        <p:spPr>
          <a:xfrm>
            <a:off x="8386121" y="53086"/>
            <a:ext cx="3542896" cy="86791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effectLst/>
                <a:latin typeface="Calibri" panose="020F0502020204030204" pitchFamily="34" charset="0"/>
                <a:ea typeface="Times New Roman" panose="02020603050405020304" pitchFamily="18" charset="0"/>
              </a:rPr>
              <a:t>4. </a:t>
            </a:r>
            <a:r>
              <a:rPr lang="en-GB" sz="1800" dirty="0">
                <a:solidFill>
                  <a:srgbClr val="000000"/>
                </a:solidFill>
                <a:effectLst/>
                <a:latin typeface="Calibri" panose="020F0502020204030204" pitchFamily="34" charset="0"/>
                <a:ea typeface="Times New Roman" panose="02020603050405020304" pitchFamily="18" charset="0"/>
              </a:rPr>
              <a:t>Find </a:t>
            </a:r>
            <a:r>
              <a:rPr lang="en-GB" sz="1800" dirty="0">
                <a:effectLst/>
                <a:latin typeface="Calibri" panose="020F0502020204030204" pitchFamily="34" charset="0"/>
                <a:ea typeface="Arial" panose="020B0604020202020204" pitchFamily="34" charset="0"/>
              </a:rPr>
              <a:t>null values and </a:t>
            </a:r>
            <a:r>
              <a:rPr lang="en-GB" sz="1800" dirty="0">
                <a:solidFill>
                  <a:srgbClr val="000000"/>
                </a:solidFill>
                <a:effectLst/>
                <a:latin typeface="Calibri" panose="020F0502020204030204" pitchFamily="34" charset="0"/>
                <a:ea typeface="Times New Roman" panose="02020603050405020304" pitchFamily="18" charset="0"/>
              </a:rPr>
              <a:t>fill the data</a:t>
            </a:r>
            <a:endParaRPr lang="en-US" sz="1800" dirty="0">
              <a:effectLst/>
              <a:latin typeface="Arial" panose="020B0604020202020204" pitchFamily="34" charset="0"/>
              <a:ea typeface="Arial" panose="020B0604020202020204" pitchFamily="34" charset="0"/>
            </a:endParaRPr>
          </a:p>
        </p:txBody>
      </p:sp>
      <p:pic>
        <p:nvPicPr>
          <p:cNvPr id="16" name="Picture 15" descr="A screenshot of a computer&#10;&#10;Description automatically generated">
            <a:extLst>
              <a:ext uri="{FF2B5EF4-FFF2-40B4-BE49-F238E27FC236}">
                <a16:creationId xmlns:a16="http://schemas.microsoft.com/office/drawing/2014/main" id="{D8EB2EA1-6551-2AC3-13A7-4189526F1302}"/>
              </a:ext>
            </a:extLst>
          </p:cNvPr>
          <p:cNvPicPr>
            <a:picLocks noChangeAspect="1"/>
          </p:cNvPicPr>
          <p:nvPr/>
        </p:nvPicPr>
        <p:blipFill>
          <a:blip r:embed="rId5"/>
          <a:stretch>
            <a:fillRect/>
          </a:stretch>
        </p:blipFill>
        <p:spPr>
          <a:xfrm>
            <a:off x="8807843" y="1169132"/>
            <a:ext cx="2148048" cy="1528036"/>
          </a:xfrm>
          <a:prstGeom prst="rect">
            <a:avLst/>
          </a:prstGeom>
        </p:spPr>
      </p:pic>
      <p:pic>
        <p:nvPicPr>
          <p:cNvPr id="18" name="Picture 17">
            <a:extLst>
              <a:ext uri="{FF2B5EF4-FFF2-40B4-BE49-F238E27FC236}">
                <a16:creationId xmlns:a16="http://schemas.microsoft.com/office/drawing/2014/main" id="{8BDDBF43-8034-B9A4-22EB-B1EC8BE3C367}"/>
              </a:ext>
            </a:extLst>
          </p:cNvPr>
          <p:cNvPicPr>
            <a:picLocks noChangeAspect="1"/>
          </p:cNvPicPr>
          <p:nvPr/>
        </p:nvPicPr>
        <p:blipFill>
          <a:blip r:embed="rId6"/>
          <a:stretch>
            <a:fillRect/>
          </a:stretch>
        </p:blipFill>
        <p:spPr>
          <a:xfrm>
            <a:off x="8321568" y="2878243"/>
            <a:ext cx="3542896" cy="3687395"/>
          </a:xfrm>
          <a:prstGeom prst="rect">
            <a:avLst/>
          </a:prstGeom>
        </p:spPr>
      </p:pic>
    </p:spTree>
    <p:extLst>
      <p:ext uri="{BB962C8B-B14F-4D97-AF65-F5344CB8AC3E}">
        <p14:creationId xmlns:p14="http://schemas.microsoft.com/office/powerpoint/2010/main" val="3689261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4A7CC8F-56A6-423D-B67A-8BA89D3EC9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3956EBE-CC9C-413A-B3CC-751844EF8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D0787DA-B4F4-CF92-86C5-82A48D2750D2}"/>
              </a:ext>
            </a:extLst>
          </p:cNvPr>
          <p:cNvPicPr>
            <a:picLocks noGrp="1" noChangeAspect="1"/>
          </p:cNvPicPr>
          <p:nvPr>
            <p:ph idx="1"/>
          </p:nvPr>
        </p:nvPicPr>
        <p:blipFill rotWithShape="1">
          <a:blip r:embed="rId2"/>
          <a:srcRect r="2856"/>
          <a:stretch/>
        </p:blipFill>
        <p:spPr>
          <a:xfrm>
            <a:off x="20" y="-13351"/>
            <a:ext cx="12191980" cy="6871351"/>
          </a:xfrm>
          <a:prstGeom prst="rect">
            <a:avLst/>
          </a:prstGeom>
        </p:spPr>
      </p:pic>
      <p:sp>
        <p:nvSpPr>
          <p:cNvPr id="14" name="Rectangle 13">
            <a:extLst>
              <a:ext uri="{FF2B5EF4-FFF2-40B4-BE49-F238E27FC236}">
                <a16:creationId xmlns:a16="http://schemas.microsoft.com/office/drawing/2014/main" id="{1FC8D519-5A24-4E2E-8D97-C6F37BD48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3349"/>
            <a:ext cx="12191996" cy="4305300"/>
          </a:xfrm>
          <a:prstGeom prst="rect">
            <a:avLst/>
          </a:prstGeom>
          <a:gradFill>
            <a:gsLst>
              <a:gs pos="0">
                <a:srgbClr val="000000">
                  <a:alpha val="0"/>
                </a:srgbClr>
              </a:gs>
              <a:gs pos="98780">
                <a:srgbClr val="000000">
                  <a:alpha val="66000"/>
                </a:srgbClr>
              </a:gs>
              <a:gs pos="67000">
                <a:srgbClr val="000000">
                  <a:alpha val="5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7A1FB-8170-7A61-1CC9-9BB30CF87046}"/>
              </a:ext>
            </a:extLst>
          </p:cNvPr>
          <p:cNvSpPr>
            <a:spLocks noGrp="1"/>
          </p:cNvSpPr>
          <p:nvPr>
            <p:ph type="title"/>
          </p:nvPr>
        </p:nvSpPr>
        <p:spPr>
          <a:xfrm>
            <a:off x="962800" y="580925"/>
            <a:ext cx="10266399" cy="1072624"/>
          </a:xfrm>
        </p:spPr>
        <p:txBody>
          <a:bodyPr vert="horz" lIns="91440" tIns="45720" rIns="91440" bIns="45720" rtlCol="0" anchor="b">
            <a:normAutofit/>
          </a:bodyPr>
          <a:lstStyle/>
          <a:p>
            <a:pPr algn="ctr"/>
            <a:r>
              <a:rPr lang="en-US" sz="3400" b="1" dirty="0">
                <a:solidFill>
                  <a:srgbClr val="FFFFFF"/>
                </a:solidFill>
                <a:effectLst/>
                <a:latin typeface="Tahoma" panose="020B0604030504040204" pitchFamily="34" charset="0"/>
                <a:ea typeface="Tahoma" panose="020B0604030504040204" pitchFamily="34" charset="0"/>
                <a:cs typeface="Tahoma" panose="020B0604030504040204" pitchFamily="34" charset="0"/>
              </a:rPr>
              <a:t>Transpose the data have a different look at the data</a:t>
            </a:r>
            <a:endParaRPr lang="en-US" sz="34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cxnSp>
        <p:nvCxnSpPr>
          <p:cNvPr id="16" name="Straight Connector 15">
            <a:extLst>
              <a:ext uri="{FF2B5EF4-FFF2-40B4-BE49-F238E27FC236}">
                <a16:creationId xmlns:a16="http://schemas.microsoft.com/office/drawing/2014/main" id="{BD1C99D0-461D-4A91-81EF-CCCD798B37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590800"/>
            <a:ext cx="121919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769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1ACB1-3A77-A068-12E0-ECDCBFCEF9E9}"/>
              </a:ext>
            </a:extLst>
          </p:cNvPr>
          <p:cNvSpPr>
            <a:spLocks noGrp="1"/>
          </p:cNvSpPr>
          <p:nvPr>
            <p:ph type="title"/>
          </p:nvPr>
        </p:nvSpPr>
        <p:spPr>
          <a:xfrm>
            <a:off x="517263" y="1731981"/>
            <a:ext cx="10515600" cy="529217"/>
          </a:xfrm>
        </p:spPr>
        <p:txBody>
          <a:bodyPr>
            <a:norm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Convert Categorical data into int.</a:t>
            </a:r>
          </a:p>
        </p:txBody>
      </p:sp>
      <p:sp>
        <p:nvSpPr>
          <p:cNvPr id="3" name="Content Placeholder 2">
            <a:extLst>
              <a:ext uri="{FF2B5EF4-FFF2-40B4-BE49-F238E27FC236}">
                <a16:creationId xmlns:a16="http://schemas.microsoft.com/office/drawing/2014/main" id="{DED0FD63-0C99-FACD-4638-9E4A04F010A0}"/>
              </a:ext>
            </a:extLst>
          </p:cNvPr>
          <p:cNvSpPr>
            <a:spLocks noGrp="1"/>
          </p:cNvSpPr>
          <p:nvPr>
            <p:ph idx="1"/>
          </p:nvPr>
        </p:nvSpPr>
        <p:spPr>
          <a:xfrm>
            <a:off x="590774" y="813582"/>
            <a:ext cx="9532172" cy="918399"/>
          </a:xfrm>
        </p:spPr>
        <p:txBody>
          <a:bodyPr>
            <a:normAutofit/>
          </a:bodyPr>
          <a:lstStyle/>
          <a:p>
            <a:r>
              <a:rPr lang="en-US" sz="1600" b="0" i="0" dirty="0" err="1">
                <a:effectLst/>
                <a:latin typeface="Courier New" panose="02070309020205020404" pitchFamily="49" charset="0"/>
              </a:rPr>
              <a:t>num_columns</a:t>
            </a:r>
            <a:r>
              <a:rPr lang="en-US" sz="1600" b="0" i="0" dirty="0">
                <a:effectLst/>
                <a:latin typeface="Courier New" panose="02070309020205020404" pitchFamily="49" charset="0"/>
              </a:rPr>
              <a:t> = </a:t>
            </a:r>
            <a:r>
              <a:rPr lang="en-US" sz="1600" b="0" i="0" dirty="0" err="1">
                <a:effectLst/>
                <a:latin typeface="Courier New" panose="02070309020205020404" pitchFamily="49" charset="0"/>
              </a:rPr>
              <a:t>df.select_dtypes</a:t>
            </a:r>
            <a:r>
              <a:rPr lang="en-US" sz="1600" b="0" i="0" dirty="0">
                <a:effectLst/>
                <a:latin typeface="Courier New" panose="02070309020205020404" pitchFamily="49" charset="0"/>
              </a:rPr>
              <a:t>(include=['number']).</a:t>
            </a:r>
            <a:r>
              <a:rPr lang="en-US" sz="1600" b="0" i="0" dirty="0" err="1">
                <a:effectLst/>
                <a:latin typeface="Courier New" panose="02070309020205020404" pitchFamily="49" charset="0"/>
              </a:rPr>
              <a:t>columns.to_list</a:t>
            </a:r>
            <a:r>
              <a:rPr lang="en-US" sz="1600" b="0" i="0" dirty="0">
                <a:effectLst/>
                <a:latin typeface="Courier New" panose="02070309020205020404" pitchFamily="49" charset="0"/>
              </a:rPr>
              <a:t>() </a:t>
            </a:r>
          </a:p>
          <a:p>
            <a:r>
              <a:rPr lang="en-US" sz="1600" b="0" i="0" dirty="0" err="1">
                <a:effectLst/>
                <a:latin typeface="Courier New" panose="02070309020205020404" pitchFamily="49" charset="0"/>
              </a:rPr>
              <a:t>cat_columns</a:t>
            </a:r>
            <a:r>
              <a:rPr lang="en-US" sz="1600" b="0" i="0" dirty="0">
                <a:effectLst/>
                <a:latin typeface="Courier New" panose="02070309020205020404" pitchFamily="49" charset="0"/>
              </a:rPr>
              <a:t> = </a:t>
            </a:r>
            <a:r>
              <a:rPr lang="en-US" sz="1600" b="0" i="0" dirty="0" err="1">
                <a:effectLst/>
                <a:latin typeface="Courier New" panose="02070309020205020404" pitchFamily="49" charset="0"/>
              </a:rPr>
              <a:t>df.select_dtypes</a:t>
            </a:r>
            <a:r>
              <a:rPr lang="en-US" sz="1600" b="0" i="0" dirty="0">
                <a:effectLst/>
                <a:latin typeface="Courier New" panose="02070309020205020404" pitchFamily="49" charset="0"/>
              </a:rPr>
              <a:t>(include=['object']).</a:t>
            </a:r>
            <a:r>
              <a:rPr lang="en-US" sz="1600" b="0" i="0" dirty="0" err="1">
                <a:effectLst/>
                <a:latin typeface="Courier New" panose="02070309020205020404" pitchFamily="49" charset="0"/>
              </a:rPr>
              <a:t>columns.to_list</a:t>
            </a:r>
            <a:r>
              <a:rPr lang="en-US" sz="1600" b="0" i="0" dirty="0">
                <a:effectLst/>
                <a:latin typeface="Courier New" panose="02070309020205020404" pitchFamily="49" charset="0"/>
              </a:rPr>
              <a:t>()</a:t>
            </a:r>
            <a:endParaRPr lang="en-US" sz="1600" dirty="0"/>
          </a:p>
        </p:txBody>
      </p:sp>
      <p:sp>
        <p:nvSpPr>
          <p:cNvPr id="4" name="Title 1">
            <a:extLst>
              <a:ext uri="{FF2B5EF4-FFF2-40B4-BE49-F238E27FC236}">
                <a16:creationId xmlns:a16="http://schemas.microsoft.com/office/drawing/2014/main" id="{3025A4D3-9A1B-C64B-164A-DF82B2C135FB}"/>
              </a:ext>
            </a:extLst>
          </p:cNvPr>
          <p:cNvSpPr txBox="1">
            <a:spLocks/>
          </p:cNvSpPr>
          <p:nvPr/>
        </p:nvSpPr>
        <p:spPr>
          <a:xfrm>
            <a:off x="517263" y="304913"/>
            <a:ext cx="10515600" cy="5292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Tahoma" panose="020B0604030504040204" pitchFamily="34" charset="0"/>
                <a:ea typeface="Tahoma" panose="020B0604030504040204" pitchFamily="34" charset="0"/>
                <a:cs typeface="Tahoma" panose="020B0604030504040204" pitchFamily="34" charset="0"/>
              </a:rPr>
              <a:t>Identify numerical and categorical data</a:t>
            </a:r>
          </a:p>
        </p:txBody>
      </p:sp>
      <p:pic>
        <p:nvPicPr>
          <p:cNvPr id="6" name="Picture 5">
            <a:extLst>
              <a:ext uri="{FF2B5EF4-FFF2-40B4-BE49-F238E27FC236}">
                <a16:creationId xmlns:a16="http://schemas.microsoft.com/office/drawing/2014/main" id="{8E60821C-4D9E-5621-AB1A-E17C6101761B}"/>
              </a:ext>
            </a:extLst>
          </p:cNvPr>
          <p:cNvPicPr>
            <a:picLocks noChangeAspect="1"/>
          </p:cNvPicPr>
          <p:nvPr/>
        </p:nvPicPr>
        <p:blipFill>
          <a:blip r:embed="rId2"/>
          <a:stretch>
            <a:fillRect/>
          </a:stretch>
        </p:blipFill>
        <p:spPr>
          <a:xfrm>
            <a:off x="5228217" y="2551686"/>
            <a:ext cx="6260951" cy="2332637"/>
          </a:xfrm>
          <a:prstGeom prst="rect">
            <a:avLst/>
          </a:prstGeom>
        </p:spPr>
      </p:pic>
      <p:pic>
        <p:nvPicPr>
          <p:cNvPr id="8" name="Picture 7">
            <a:extLst>
              <a:ext uri="{FF2B5EF4-FFF2-40B4-BE49-F238E27FC236}">
                <a16:creationId xmlns:a16="http://schemas.microsoft.com/office/drawing/2014/main" id="{9237E4CA-098A-CB4E-D93C-DAFE4E4E37D6}"/>
              </a:ext>
            </a:extLst>
          </p:cNvPr>
          <p:cNvPicPr>
            <a:picLocks noChangeAspect="1"/>
          </p:cNvPicPr>
          <p:nvPr/>
        </p:nvPicPr>
        <p:blipFill>
          <a:blip r:embed="rId3"/>
          <a:stretch>
            <a:fillRect/>
          </a:stretch>
        </p:blipFill>
        <p:spPr>
          <a:xfrm>
            <a:off x="407895" y="5193738"/>
            <a:ext cx="6077090" cy="1359349"/>
          </a:xfrm>
          <a:prstGeom prst="rect">
            <a:avLst/>
          </a:prstGeom>
        </p:spPr>
      </p:pic>
      <p:sp>
        <p:nvSpPr>
          <p:cNvPr id="11" name="Title 1">
            <a:extLst>
              <a:ext uri="{FF2B5EF4-FFF2-40B4-BE49-F238E27FC236}">
                <a16:creationId xmlns:a16="http://schemas.microsoft.com/office/drawing/2014/main" id="{6B89E88A-1C02-2D55-83FD-6A477821C174}"/>
              </a:ext>
            </a:extLst>
          </p:cNvPr>
          <p:cNvSpPr txBox="1">
            <a:spLocks/>
          </p:cNvSpPr>
          <p:nvPr/>
        </p:nvSpPr>
        <p:spPr>
          <a:xfrm>
            <a:off x="1581374" y="3188787"/>
            <a:ext cx="3646843" cy="5292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tx2">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For categorical ordinal columns</a:t>
            </a:r>
            <a:endParaRPr lang="en-US" sz="1600" b="1" dirty="0">
              <a:solidFill>
                <a:schemeClr val="tx2">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Title 1">
            <a:extLst>
              <a:ext uri="{FF2B5EF4-FFF2-40B4-BE49-F238E27FC236}">
                <a16:creationId xmlns:a16="http://schemas.microsoft.com/office/drawing/2014/main" id="{C461A4F2-0383-849E-293B-85E8535F2CE7}"/>
              </a:ext>
            </a:extLst>
          </p:cNvPr>
          <p:cNvSpPr txBox="1">
            <a:spLocks/>
          </p:cNvSpPr>
          <p:nvPr/>
        </p:nvSpPr>
        <p:spPr>
          <a:xfrm>
            <a:off x="6631192" y="5500744"/>
            <a:ext cx="3491754" cy="5292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tx2">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For nominal </a:t>
            </a:r>
            <a:r>
              <a:rPr lang="en-US" sz="1600" b="1" dirty="0" err="1">
                <a:solidFill>
                  <a:schemeClr val="tx2">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catgorical</a:t>
            </a:r>
            <a:r>
              <a:rPr lang="en-US" sz="1600" b="1" dirty="0">
                <a:solidFill>
                  <a:schemeClr val="tx2">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columns</a:t>
            </a:r>
            <a:endParaRPr lang="en-US" sz="1600" b="1" dirty="0">
              <a:solidFill>
                <a:schemeClr val="tx2">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0094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F5C2-34B2-2490-F34A-08D94799E0BC}"/>
              </a:ext>
            </a:extLst>
          </p:cNvPr>
          <p:cNvSpPr>
            <a:spLocks noGrp="1"/>
          </p:cNvSpPr>
          <p:nvPr>
            <p:ph type="title"/>
          </p:nvPr>
        </p:nvSpPr>
        <p:spPr>
          <a:xfrm>
            <a:off x="741381" y="427879"/>
            <a:ext cx="10515600" cy="507702"/>
          </a:xfrm>
        </p:spPr>
        <p:txBody>
          <a:bodyPr>
            <a:normAutofit/>
          </a:bodyPr>
          <a:lstStyle/>
          <a:p>
            <a:r>
              <a:rPr lang="en-US" sz="2400" b="1" dirty="0">
                <a:effectLst/>
                <a:latin typeface="Tahoma" panose="020B0604030504040204" pitchFamily="34" charset="0"/>
                <a:ea typeface="Tahoma" panose="020B0604030504040204" pitchFamily="34" charset="0"/>
                <a:cs typeface="Tahoma" panose="020B0604030504040204" pitchFamily="34" charset="0"/>
              </a:rPr>
              <a:t>Perform of EDA</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80F6EDCC-1AE2-A692-2A14-D9C42786848B}"/>
              </a:ext>
            </a:extLst>
          </p:cNvPr>
          <p:cNvSpPr>
            <a:spLocks noGrp="1"/>
          </p:cNvSpPr>
          <p:nvPr>
            <p:ph idx="1"/>
          </p:nvPr>
        </p:nvSpPr>
        <p:spPr>
          <a:xfrm>
            <a:off x="741381" y="1147069"/>
            <a:ext cx="10515600" cy="1467039"/>
          </a:xfrm>
        </p:spPr>
        <p:txBody>
          <a:bodyPr/>
          <a:lstStyle/>
          <a:p>
            <a:r>
              <a:rPr lang="en-US" sz="1800" u="none" strike="noStrike" dirty="0">
                <a:effectLst/>
                <a:latin typeface="Times New Roman" panose="02020603050405020304" pitchFamily="18" charset="0"/>
                <a:ea typeface="Times New Roman" panose="02020603050405020304" pitchFamily="18" charset="0"/>
                <a:cs typeface="Roboto" panose="02000000000000000000" pitchFamily="2" charset="0"/>
              </a:rPr>
              <a:t>Feature Engineering and Size Impact:</a:t>
            </a:r>
            <a:endParaRPr lang="en-US" sz="1800" u="none" strike="noStrike" dirty="0">
              <a:effectLst/>
              <a:latin typeface="Roboto" panose="02000000000000000000" pitchFamily="2" charset="0"/>
              <a:ea typeface="Roboto" panose="02000000000000000000" pitchFamily="2" charset="0"/>
              <a:cs typeface="Roboto" panose="02000000000000000000" pitchFamily="2" charset="0"/>
            </a:endParaRPr>
          </a:p>
          <a:p>
            <a:r>
              <a:rPr lang="en-US" sz="1800" u="none" strike="noStrike" dirty="0">
                <a:effectLst/>
                <a:latin typeface="Times New Roman" panose="02020603050405020304" pitchFamily="18" charset="0"/>
                <a:ea typeface="Times New Roman" panose="02020603050405020304" pitchFamily="18" charset="0"/>
                <a:cs typeface="Roboto" panose="02000000000000000000" pitchFamily="2" charset="0"/>
              </a:rPr>
              <a:t>Market Trends and Historical Pricing:</a:t>
            </a:r>
            <a:endParaRPr lang="en-US" sz="1800" u="none" strike="noStrike" dirty="0">
              <a:effectLst/>
              <a:latin typeface="Roboto" panose="02000000000000000000" pitchFamily="2" charset="0"/>
              <a:ea typeface="Roboto" panose="02000000000000000000" pitchFamily="2" charset="0"/>
              <a:cs typeface="Roboto" panose="02000000000000000000" pitchFamily="2" charset="0"/>
            </a:endParaRPr>
          </a:p>
          <a:p>
            <a:r>
              <a:rPr lang="en-US" sz="1800" u="none" strike="noStrike" dirty="0">
                <a:effectLst/>
                <a:latin typeface="Times New Roman" panose="02020603050405020304" pitchFamily="18" charset="0"/>
                <a:ea typeface="Times New Roman" panose="02020603050405020304" pitchFamily="18" charset="0"/>
                <a:cs typeface="Roboto" panose="02000000000000000000" pitchFamily="2" charset="0"/>
              </a:rPr>
              <a:t>Customer Preferences and Amenities:</a:t>
            </a:r>
            <a:endParaRPr lang="en-US" sz="1800" u="none" strike="noStrike" dirty="0">
              <a:effectLst/>
              <a:latin typeface="Roboto" panose="02000000000000000000" pitchFamily="2" charset="0"/>
              <a:ea typeface="Roboto" panose="02000000000000000000" pitchFamily="2" charset="0"/>
              <a:cs typeface="Roboto" panose="02000000000000000000" pitchFamily="2" charset="0"/>
            </a:endParaRPr>
          </a:p>
          <a:p>
            <a:endParaRPr lang="en-US" dirty="0"/>
          </a:p>
        </p:txBody>
      </p:sp>
      <p:sp>
        <p:nvSpPr>
          <p:cNvPr id="4" name="Content Placeholder 2">
            <a:extLst>
              <a:ext uri="{FF2B5EF4-FFF2-40B4-BE49-F238E27FC236}">
                <a16:creationId xmlns:a16="http://schemas.microsoft.com/office/drawing/2014/main" id="{9593F26B-0DEC-6C2F-CF98-5F16BDFB1682}"/>
              </a:ext>
            </a:extLst>
          </p:cNvPr>
          <p:cNvSpPr txBox="1">
            <a:spLocks/>
          </p:cNvSpPr>
          <p:nvPr/>
        </p:nvSpPr>
        <p:spPr>
          <a:xfrm>
            <a:off x="7559488" y="4189734"/>
            <a:ext cx="3994224" cy="100446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Times New Roman" panose="02020603050405020304" pitchFamily="18" charset="0"/>
                <a:ea typeface="Times New Roman" panose="02020603050405020304" pitchFamily="18" charset="0"/>
                <a:cs typeface="Roboto" panose="02000000000000000000" pitchFamily="2" charset="0"/>
              </a:rPr>
              <a:t>Univariant analysis of the </a:t>
            </a:r>
            <a:r>
              <a:rPr lang="en-US" sz="1800" dirty="0" err="1">
                <a:latin typeface="Times New Roman" panose="02020603050405020304" pitchFamily="18" charset="0"/>
                <a:ea typeface="Times New Roman" panose="02020603050405020304" pitchFamily="18" charset="0"/>
                <a:cs typeface="Roboto" panose="02000000000000000000" pitchFamily="2" charset="0"/>
              </a:rPr>
              <a:t>maket</a:t>
            </a:r>
            <a:r>
              <a:rPr lang="en-US" sz="1800" dirty="0">
                <a:latin typeface="Times New Roman" panose="02020603050405020304" pitchFamily="18" charset="0"/>
                <a:ea typeface="Times New Roman" panose="02020603050405020304" pitchFamily="18" charset="0"/>
                <a:cs typeface="Roboto" panose="02000000000000000000" pitchFamily="2" charset="0"/>
              </a:rPr>
              <a:t> price with </a:t>
            </a:r>
            <a:r>
              <a:rPr lang="en-US" sz="1800" dirty="0" err="1">
                <a:latin typeface="Times New Roman" panose="02020603050405020304" pitchFamily="18" charset="0"/>
                <a:ea typeface="Times New Roman" panose="02020603050405020304" pitchFamily="18" charset="0"/>
                <a:cs typeface="Roboto" panose="02000000000000000000" pitchFamily="2" charset="0"/>
              </a:rPr>
              <a:t>distplot</a:t>
            </a:r>
            <a:r>
              <a:rPr lang="en-US" sz="1800" dirty="0">
                <a:latin typeface="Times New Roman" panose="02020603050405020304" pitchFamily="18" charset="0"/>
                <a:ea typeface="Times New Roman" panose="02020603050405020304" pitchFamily="18" charset="0"/>
                <a:cs typeface="Roboto" panose="02000000000000000000" pitchFamily="2" charset="0"/>
              </a:rPr>
              <a:t> that show  distribution of price over the period</a:t>
            </a:r>
            <a:endParaRPr lang="en-US" dirty="0"/>
          </a:p>
        </p:txBody>
      </p:sp>
      <p:pic>
        <p:nvPicPr>
          <p:cNvPr id="6" name="Picture 5">
            <a:extLst>
              <a:ext uri="{FF2B5EF4-FFF2-40B4-BE49-F238E27FC236}">
                <a16:creationId xmlns:a16="http://schemas.microsoft.com/office/drawing/2014/main" id="{F7203A07-4195-59BC-42A0-CD95BB8CFE4C}"/>
              </a:ext>
            </a:extLst>
          </p:cNvPr>
          <p:cNvPicPr>
            <a:picLocks noChangeAspect="1"/>
          </p:cNvPicPr>
          <p:nvPr/>
        </p:nvPicPr>
        <p:blipFill>
          <a:blip r:embed="rId2"/>
          <a:stretch>
            <a:fillRect/>
          </a:stretch>
        </p:blipFill>
        <p:spPr>
          <a:xfrm>
            <a:off x="1537447" y="2825596"/>
            <a:ext cx="5633325" cy="3732736"/>
          </a:xfrm>
          <a:prstGeom prst="rect">
            <a:avLst/>
          </a:prstGeom>
        </p:spPr>
      </p:pic>
    </p:spTree>
    <p:extLst>
      <p:ext uri="{BB962C8B-B14F-4D97-AF65-F5344CB8AC3E}">
        <p14:creationId xmlns:p14="http://schemas.microsoft.com/office/powerpoint/2010/main" val="3323904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904D-DA53-6356-0B6C-4B3D1C12A4C8}"/>
              </a:ext>
            </a:extLst>
          </p:cNvPr>
          <p:cNvSpPr>
            <a:spLocks noGrp="1"/>
          </p:cNvSpPr>
          <p:nvPr>
            <p:ph type="title"/>
          </p:nvPr>
        </p:nvSpPr>
        <p:spPr>
          <a:xfrm>
            <a:off x="730624" y="400985"/>
            <a:ext cx="10515600" cy="561490"/>
          </a:xfrm>
        </p:spPr>
        <p:txBody>
          <a:bodyPr>
            <a:norm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Box plotting for </a:t>
            </a:r>
            <a:r>
              <a:rPr lang="en-US" sz="2400" b="1" dirty="0" err="1">
                <a:latin typeface="Tahoma" panose="020B0604030504040204" pitchFamily="34" charset="0"/>
                <a:ea typeface="Tahoma" panose="020B0604030504040204" pitchFamily="34" charset="0"/>
                <a:cs typeface="Tahoma" panose="020B0604030504040204" pitchFamily="34" charset="0"/>
              </a:rPr>
              <a:t>outilers</a:t>
            </a:r>
            <a:r>
              <a:rPr lang="en-US" sz="2400" b="1" dirty="0">
                <a:latin typeface="Tahoma" panose="020B0604030504040204" pitchFamily="34" charset="0"/>
                <a:ea typeface="Tahoma" panose="020B0604030504040204" pitchFamily="34" charset="0"/>
                <a:cs typeface="Tahoma" panose="020B0604030504040204" pitchFamily="34" charset="0"/>
              </a:rPr>
              <a:t> </a:t>
            </a:r>
          </a:p>
        </p:txBody>
      </p:sp>
      <p:pic>
        <p:nvPicPr>
          <p:cNvPr id="7" name="Picture 6">
            <a:extLst>
              <a:ext uri="{FF2B5EF4-FFF2-40B4-BE49-F238E27FC236}">
                <a16:creationId xmlns:a16="http://schemas.microsoft.com/office/drawing/2014/main" id="{75F46CB5-2044-230A-2A0C-95AB8258CD99}"/>
              </a:ext>
            </a:extLst>
          </p:cNvPr>
          <p:cNvPicPr>
            <a:picLocks noChangeAspect="1"/>
          </p:cNvPicPr>
          <p:nvPr/>
        </p:nvPicPr>
        <p:blipFill>
          <a:blip r:embed="rId2"/>
          <a:stretch>
            <a:fillRect/>
          </a:stretch>
        </p:blipFill>
        <p:spPr>
          <a:xfrm>
            <a:off x="439943" y="1891549"/>
            <a:ext cx="5326156" cy="4042911"/>
          </a:xfrm>
          <a:prstGeom prst="rect">
            <a:avLst/>
          </a:prstGeom>
        </p:spPr>
      </p:pic>
      <p:sp>
        <p:nvSpPr>
          <p:cNvPr id="10" name="Content Placeholder 2">
            <a:extLst>
              <a:ext uri="{FF2B5EF4-FFF2-40B4-BE49-F238E27FC236}">
                <a16:creationId xmlns:a16="http://schemas.microsoft.com/office/drawing/2014/main" id="{BA524EDE-BED0-59C6-A68D-94431B41B014}"/>
              </a:ext>
            </a:extLst>
          </p:cNvPr>
          <p:cNvSpPr txBox="1">
            <a:spLocks/>
          </p:cNvSpPr>
          <p:nvPr/>
        </p:nvSpPr>
        <p:spPr>
          <a:xfrm>
            <a:off x="7172213" y="1080774"/>
            <a:ext cx="3994224" cy="100446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Times New Roman" panose="02020603050405020304" pitchFamily="18" charset="0"/>
                <a:ea typeface="Times New Roman" panose="02020603050405020304" pitchFamily="18" charset="0"/>
                <a:cs typeface="Roboto" panose="02000000000000000000" pitchFamily="2" charset="0"/>
              </a:rPr>
              <a:t>After removing the outliers</a:t>
            </a:r>
          </a:p>
          <a:p>
            <a:pPr marL="0" indent="0">
              <a:buNone/>
            </a:pPr>
            <a:endParaRPr lang="en-US" dirty="0"/>
          </a:p>
        </p:txBody>
      </p:sp>
      <p:pic>
        <p:nvPicPr>
          <p:cNvPr id="12" name="Picture 11">
            <a:extLst>
              <a:ext uri="{FF2B5EF4-FFF2-40B4-BE49-F238E27FC236}">
                <a16:creationId xmlns:a16="http://schemas.microsoft.com/office/drawing/2014/main" id="{4C91EDE0-2CB1-F8F6-4BFC-A15448B63883}"/>
              </a:ext>
            </a:extLst>
          </p:cNvPr>
          <p:cNvPicPr>
            <a:picLocks noChangeAspect="1"/>
          </p:cNvPicPr>
          <p:nvPr/>
        </p:nvPicPr>
        <p:blipFill>
          <a:blip r:embed="rId3"/>
          <a:stretch>
            <a:fillRect/>
          </a:stretch>
        </p:blipFill>
        <p:spPr>
          <a:xfrm>
            <a:off x="6970130" y="1891549"/>
            <a:ext cx="4754207" cy="3912927"/>
          </a:xfrm>
          <a:prstGeom prst="rect">
            <a:avLst/>
          </a:prstGeom>
        </p:spPr>
      </p:pic>
    </p:spTree>
    <p:extLst>
      <p:ext uri="{BB962C8B-B14F-4D97-AF65-F5344CB8AC3E}">
        <p14:creationId xmlns:p14="http://schemas.microsoft.com/office/powerpoint/2010/main" val="146447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1C4C-6AB3-DD7C-FE95-8DCD883A9533}"/>
              </a:ext>
            </a:extLst>
          </p:cNvPr>
          <p:cNvSpPr>
            <a:spLocks noGrp="1"/>
          </p:cNvSpPr>
          <p:nvPr>
            <p:ph type="title"/>
          </p:nvPr>
        </p:nvSpPr>
        <p:spPr>
          <a:xfrm>
            <a:off x="956534" y="359079"/>
            <a:ext cx="10515600" cy="1116811"/>
          </a:xfrm>
        </p:spPr>
        <p:txBody>
          <a:bodyPr>
            <a:norm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Check the difference in the distribution of property price after removing the outliers</a:t>
            </a:r>
          </a:p>
        </p:txBody>
      </p:sp>
      <p:pic>
        <p:nvPicPr>
          <p:cNvPr id="4" name="Picture 3">
            <a:extLst>
              <a:ext uri="{FF2B5EF4-FFF2-40B4-BE49-F238E27FC236}">
                <a16:creationId xmlns:a16="http://schemas.microsoft.com/office/drawing/2014/main" id="{B99A1397-CCCF-0A62-6C54-EE73AD54E572}"/>
              </a:ext>
            </a:extLst>
          </p:cNvPr>
          <p:cNvPicPr>
            <a:picLocks noChangeAspect="1"/>
          </p:cNvPicPr>
          <p:nvPr/>
        </p:nvPicPr>
        <p:blipFill>
          <a:blip r:embed="rId2"/>
          <a:stretch>
            <a:fillRect/>
          </a:stretch>
        </p:blipFill>
        <p:spPr>
          <a:xfrm>
            <a:off x="910947" y="2986960"/>
            <a:ext cx="4437712" cy="2940503"/>
          </a:xfrm>
          <a:prstGeom prst="rect">
            <a:avLst/>
          </a:prstGeom>
        </p:spPr>
      </p:pic>
      <p:sp>
        <p:nvSpPr>
          <p:cNvPr id="5" name="Content Placeholder 2">
            <a:extLst>
              <a:ext uri="{FF2B5EF4-FFF2-40B4-BE49-F238E27FC236}">
                <a16:creationId xmlns:a16="http://schemas.microsoft.com/office/drawing/2014/main" id="{31D1A58A-D4F3-259C-13D9-304CE315C431}"/>
              </a:ext>
            </a:extLst>
          </p:cNvPr>
          <p:cNvSpPr txBox="1">
            <a:spLocks/>
          </p:cNvSpPr>
          <p:nvPr/>
        </p:nvSpPr>
        <p:spPr>
          <a:xfrm>
            <a:off x="7477910" y="2177931"/>
            <a:ext cx="3994224" cy="100446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After removing the outliers</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2">
            <a:extLst>
              <a:ext uri="{FF2B5EF4-FFF2-40B4-BE49-F238E27FC236}">
                <a16:creationId xmlns:a16="http://schemas.microsoft.com/office/drawing/2014/main" id="{A7962A6C-A9BE-4A55-7972-08D1A7ABA827}"/>
              </a:ext>
            </a:extLst>
          </p:cNvPr>
          <p:cNvSpPr txBox="1">
            <a:spLocks/>
          </p:cNvSpPr>
          <p:nvPr/>
        </p:nvSpPr>
        <p:spPr>
          <a:xfrm>
            <a:off x="1132691" y="2177931"/>
            <a:ext cx="3994224" cy="100446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 Before removing the outliers</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4A5B5128-3C8F-ACC5-5F2A-1905FBA1B275}"/>
              </a:ext>
            </a:extLst>
          </p:cNvPr>
          <p:cNvPicPr>
            <a:picLocks noChangeAspect="1"/>
          </p:cNvPicPr>
          <p:nvPr/>
        </p:nvPicPr>
        <p:blipFill>
          <a:blip r:embed="rId3"/>
          <a:stretch>
            <a:fillRect/>
          </a:stretch>
        </p:blipFill>
        <p:spPr>
          <a:xfrm>
            <a:off x="5718138" y="2986960"/>
            <a:ext cx="6323671" cy="2781244"/>
          </a:xfrm>
          <a:prstGeom prst="rect">
            <a:avLst/>
          </a:prstGeom>
        </p:spPr>
      </p:pic>
    </p:spTree>
    <p:extLst>
      <p:ext uri="{BB962C8B-B14F-4D97-AF65-F5344CB8AC3E}">
        <p14:creationId xmlns:p14="http://schemas.microsoft.com/office/powerpoint/2010/main" val="3073573548"/>
      </p:ext>
    </p:extLst>
  </p:cSld>
  <p:clrMapOvr>
    <a:masterClrMapping/>
  </p:clrMapOvr>
</p:sld>
</file>

<file path=ppt/theme/theme1.xml><?xml version="1.0" encoding="utf-8"?>
<a:theme xmlns:a="http://schemas.openxmlformats.org/drawingml/2006/main" name="ArchwayVTI">
  <a:themeElements>
    <a:clrScheme name="AnalogousFromLightSeedRightStep">
      <a:dk1>
        <a:srgbClr val="000000"/>
      </a:dk1>
      <a:lt1>
        <a:srgbClr val="FFFFFF"/>
      </a:lt1>
      <a:dk2>
        <a:srgbClr val="313820"/>
      </a:dk2>
      <a:lt2>
        <a:srgbClr val="E2E8E5"/>
      </a:lt2>
      <a:accent1>
        <a:srgbClr val="C894AD"/>
      </a:accent1>
      <a:accent2>
        <a:srgbClr val="BC7C80"/>
      </a:accent2>
      <a:accent3>
        <a:srgbClr val="C29C87"/>
      </a:accent3>
      <a:accent4>
        <a:srgbClr val="B1A375"/>
      </a:accent4>
      <a:accent5>
        <a:srgbClr val="9FA87C"/>
      </a:accent5>
      <a:accent6>
        <a:srgbClr val="89AC71"/>
      </a:accent6>
      <a:hlink>
        <a:srgbClr val="579074"/>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docProps/app.xml><?xml version="1.0" encoding="utf-8"?>
<Properties xmlns="http://schemas.openxmlformats.org/officeDocument/2006/extended-properties" xmlns:vt="http://schemas.openxmlformats.org/officeDocument/2006/docPropsVTypes">
  <TotalTime>193</TotalTime>
  <Words>443</Words>
  <Application>Microsoft Office PowerPoint</Application>
  <PresentationFormat>Widescreen</PresentationFormat>
  <Paragraphs>48</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Courier New</vt:lpstr>
      <vt:lpstr>Felix Titling</vt:lpstr>
      <vt:lpstr>Goudy Old Style</vt:lpstr>
      <vt:lpstr>Roboto</vt:lpstr>
      <vt:lpstr>Tahoma</vt:lpstr>
      <vt:lpstr>Times New Roman</vt:lpstr>
      <vt:lpstr>ArchwayVTI</vt:lpstr>
      <vt:lpstr>Exploratory Data  Analysis  (EDA) for Real Estate  Pricing:</vt:lpstr>
      <vt:lpstr>   Introduction</vt:lpstr>
      <vt:lpstr>Import necessary packages I used</vt:lpstr>
      <vt:lpstr>Cleaning the Data:</vt:lpstr>
      <vt:lpstr>Transpose the data have a different look at the data</vt:lpstr>
      <vt:lpstr>Convert Categorical data into int.</vt:lpstr>
      <vt:lpstr>Perform of EDA</vt:lpstr>
      <vt:lpstr>Box plotting for outilers </vt:lpstr>
      <vt:lpstr>Check the difference in the distribution of property price after removing the outliers</vt:lpstr>
      <vt:lpstr>Add new features in data frame</vt:lpstr>
      <vt:lpstr>Multivariate Analysis:  Pair Plot</vt:lpstr>
      <vt:lpstr>Multivariate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Santosh Dhalwalkar</dc:creator>
  <cp:lastModifiedBy>Santosh Dhalwalkar</cp:lastModifiedBy>
  <cp:revision>30</cp:revision>
  <dcterms:created xsi:type="dcterms:W3CDTF">2024-06-08T11:45:06Z</dcterms:created>
  <dcterms:modified xsi:type="dcterms:W3CDTF">2024-06-08T14:58:20Z</dcterms:modified>
</cp:coreProperties>
</file>